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6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9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3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4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2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40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8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9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21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11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8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4304BC-1ECB-4262-859D-3DA7EF530EB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EE893-8537-4856-9D79-C218F33F5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C656E-FDB9-43DE-AA60-7C365536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06" y="2777066"/>
            <a:ext cx="9601196" cy="1303867"/>
          </a:xfrm>
        </p:spPr>
        <p:txBody>
          <a:bodyPr>
            <a:noAutofit/>
          </a:bodyPr>
          <a:lstStyle/>
          <a:p>
            <a:r>
              <a:rPr lang="ru-RU" sz="8800" i="1" dirty="0"/>
              <a:t>КОНСУЛЬТАЦИЯ</a:t>
            </a:r>
            <a:r>
              <a:rPr lang="ru-RU" sz="9600" i="1" dirty="0"/>
              <a:t>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68224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EBE8-B7F6-43BF-A9E9-CBECAC3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7069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Ребёнок должен знать.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7.Простейшие пространственные и временные представления</a:t>
            </a:r>
            <a:br>
              <a:rPr lang="ru-RU" dirty="0"/>
            </a:br>
            <a:r>
              <a:rPr lang="ru-RU" dirty="0"/>
              <a:t>8.Названия домашних и диких животных, их детёнышей.</a:t>
            </a:r>
            <a:br>
              <a:rPr lang="ru-RU" dirty="0"/>
            </a:br>
            <a:r>
              <a:rPr lang="ru-RU" dirty="0"/>
              <a:t>9. Транспорт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7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F6F8D9-4865-4D9D-A5B5-CEF678B0D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3" y="659219"/>
            <a:ext cx="7868093" cy="5486399"/>
          </a:xfrm>
        </p:spPr>
      </p:pic>
    </p:spTree>
    <p:extLst>
      <p:ext uri="{BB962C8B-B14F-4D97-AF65-F5344CB8AC3E}">
        <p14:creationId xmlns:p14="http://schemas.microsoft.com/office/powerpoint/2010/main" val="43533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E0D9E-0337-4267-BB00-E310EDF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1251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Ребёнок должен уметь.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1.Различать одежду, обувь, головные уборы</a:t>
            </a:r>
            <a:br>
              <a:rPr lang="ru-RU" dirty="0"/>
            </a:br>
            <a:r>
              <a:rPr lang="ru-RU" dirty="0"/>
              <a:t>2.Различать овощи, фрукты и ягоды. </a:t>
            </a:r>
            <a:br>
              <a:rPr lang="ru-RU" dirty="0"/>
            </a:br>
            <a:r>
              <a:rPr lang="ru-RU" dirty="0"/>
              <a:t>3.Уметь рассказывать сказки, читать наизусть стихи.</a:t>
            </a:r>
            <a:br>
              <a:rPr lang="ru-RU" dirty="0"/>
            </a:br>
            <a:r>
              <a:rPr lang="ru-RU" dirty="0"/>
              <a:t>4.Различать геометрические фигуры</a:t>
            </a:r>
          </a:p>
        </p:txBody>
      </p:sp>
    </p:spTree>
    <p:extLst>
      <p:ext uri="{BB962C8B-B14F-4D97-AF65-F5344CB8AC3E}">
        <p14:creationId xmlns:p14="http://schemas.microsoft.com/office/powerpoint/2010/main" val="8483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62E71-9FF2-4A8E-BFFD-491FE34F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6" y="2777066"/>
            <a:ext cx="5254254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Ребёнок должен уметь: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1.Свободно ориентироваться в пространстве</a:t>
            </a:r>
            <a:br>
              <a:rPr lang="ru-RU" dirty="0"/>
            </a:br>
            <a:r>
              <a:rPr lang="ru-RU" dirty="0"/>
              <a:t>2.Пересказывать прослушанный текст, составить рассказ по картинке.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9836E3-549F-4B6A-9E81-C55B01C4D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70" y="834525"/>
            <a:ext cx="4987136" cy="5188949"/>
          </a:xfrm>
        </p:spPr>
      </p:pic>
    </p:spTree>
    <p:extLst>
      <p:ext uri="{BB962C8B-B14F-4D97-AF65-F5344CB8AC3E}">
        <p14:creationId xmlns:p14="http://schemas.microsoft.com/office/powerpoint/2010/main" val="307783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92B36-5079-4023-8A13-16FAFF23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46" y="227930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Ребёнок должен уметь: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1.Различать гласные и согласные звуки и буквы.</a:t>
            </a:r>
            <a:br>
              <a:rPr lang="ru-RU" dirty="0"/>
            </a:br>
            <a:r>
              <a:rPr lang="ru-RU" dirty="0"/>
              <a:t>2.Разделять слова на слоги.</a:t>
            </a:r>
            <a:br>
              <a:rPr lang="ru-RU" dirty="0"/>
            </a:br>
            <a:r>
              <a:rPr lang="ru-RU" dirty="0"/>
              <a:t>3.Определять количество и последовательность звуков в словах.</a:t>
            </a:r>
            <a:br>
              <a:rPr lang="ru-RU" dirty="0"/>
            </a:br>
            <a:r>
              <a:rPr lang="ru-RU" dirty="0"/>
              <a:t>4.Владеть карандашом.</a:t>
            </a:r>
          </a:p>
        </p:txBody>
      </p:sp>
    </p:spTree>
    <p:extLst>
      <p:ext uri="{BB962C8B-B14F-4D97-AF65-F5344CB8AC3E}">
        <p14:creationId xmlns:p14="http://schemas.microsoft.com/office/powerpoint/2010/main" val="363805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E0853-3C1E-40E1-8FDC-C11AFA63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31" y="1289068"/>
            <a:ext cx="4878570" cy="4279863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Ребёнок должен уметь: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1.Аккуратно штриховать карандашом, не выходя за контуры предметов.</a:t>
            </a:r>
            <a:br>
              <a:rPr lang="ru-RU" dirty="0"/>
            </a:br>
            <a:r>
              <a:rPr lang="ru-RU" dirty="0"/>
              <a:t>2.Свободно считать от 1 до 10 и обратно.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3462AD-91BD-43BD-ADEA-7D3DCB32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66" y="893136"/>
            <a:ext cx="5207485" cy="4959320"/>
          </a:xfrm>
        </p:spPr>
      </p:pic>
    </p:spTree>
    <p:extLst>
      <p:ext uri="{BB962C8B-B14F-4D97-AF65-F5344CB8AC3E}">
        <p14:creationId xmlns:p14="http://schemas.microsoft.com/office/powerpoint/2010/main" val="3261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E0CBB-8699-49C9-B216-C1481B7C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281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Если ребёнок: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1.Настроен исключительно на игру.</a:t>
            </a:r>
            <a:br>
              <a:rPr lang="ru-RU" dirty="0"/>
            </a:br>
            <a:r>
              <a:rPr lang="ru-RU" dirty="0"/>
              <a:t>2.Недостаточно самостоятелен.</a:t>
            </a:r>
            <a:br>
              <a:rPr lang="ru-RU" dirty="0"/>
            </a:br>
            <a:r>
              <a:rPr lang="ru-RU" dirty="0"/>
              <a:t>3.Чрезмерно возбудим, импульсивен ,неуправляем.</a:t>
            </a:r>
            <a:br>
              <a:rPr lang="ru-RU" dirty="0"/>
            </a:br>
            <a:r>
              <a:rPr lang="ru-RU" dirty="0"/>
              <a:t>4.Не умеет сосредоточиться на задании.</a:t>
            </a:r>
            <a:br>
              <a:rPr lang="ru-RU" dirty="0"/>
            </a:br>
            <a:r>
              <a:rPr lang="ru-RU" dirty="0"/>
              <a:t>5.Мало знает об окружающем мире. </a:t>
            </a:r>
          </a:p>
        </p:txBody>
      </p:sp>
    </p:spTree>
    <p:extLst>
      <p:ext uri="{BB962C8B-B14F-4D97-AF65-F5344CB8AC3E}">
        <p14:creationId xmlns:p14="http://schemas.microsoft.com/office/powerpoint/2010/main" val="150735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770A9-6EF5-498D-80A6-85242EB2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Если он: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1.Не может сравнить предметы, не может назвать обобщающее слово для группы знакомых предметов.</a:t>
            </a:r>
            <a:br>
              <a:rPr lang="ru-RU" dirty="0"/>
            </a:br>
            <a:r>
              <a:rPr lang="ru-RU" dirty="0"/>
              <a:t>2.Имеет серьёзные нарушения речевого развития.</a:t>
            </a:r>
            <a:br>
              <a:rPr lang="ru-RU" dirty="0"/>
            </a:br>
            <a:r>
              <a:rPr lang="ru-RU" dirty="0"/>
              <a:t>3. Не умеет общаться со сверстниками.</a:t>
            </a:r>
            <a:br>
              <a:rPr lang="ru-RU" dirty="0"/>
            </a:br>
            <a:r>
              <a:rPr lang="ru-RU" dirty="0">
                <a:highlight>
                  <a:srgbClr val="FFFF00"/>
                </a:highlight>
              </a:rPr>
              <a:t>То можно говорить о том, что ребёнок не совсем готов к обучению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07442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BDE6E-B0D2-4DBA-B1AF-C9F1EAA1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43740"/>
            <a:ext cx="9634869" cy="2785730"/>
          </a:xfrm>
        </p:spPr>
        <p:txBody>
          <a:bodyPr>
            <a:normAutofit fontScale="9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Личностная готовность </a:t>
            </a:r>
            <a:br>
              <a:rPr lang="ru-RU" dirty="0">
                <a:highlight>
                  <a:srgbClr val="FFFF00"/>
                </a:highlight>
              </a:rPr>
            </a:br>
            <a:r>
              <a:rPr lang="ru-RU" dirty="0"/>
              <a:t>Не всегда уровень интеллектуального развития совпадает с личностной готовностью ребёнка в школе.</a:t>
            </a:r>
            <a:br>
              <a:rPr lang="ru-RU" dirty="0"/>
            </a:br>
            <a:r>
              <a:rPr lang="ru-RU" dirty="0"/>
              <a:t>Бывает так, что ребёнок подготовлен к школе интеллектуально, но в беседе выясняется, что он не хочет туда идти.</a:t>
            </a:r>
          </a:p>
        </p:txBody>
      </p:sp>
    </p:spTree>
    <p:extLst>
      <p:ext uri="{BB962C8B-B14F-4D97-AF65-F5344CB8AC3E}">
        <p14:creationId xmlns:p14="http://schemas.microsoft.com/office/powerpoint/2010/main" val="297246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1CC12-779C-49A8-BBC9-24FD0754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СПАСИБО </a:t>
            </a:r>
            <a:r>
              <a:rPr lang="ru-RU" i="1" dirty="0"/>
              <a:t>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877548-9CF3-4A68-9D1E-3C259258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38" y="2557463"/>
            <a:ext cx="4227524" cy="3317875"/>
          </a:xfrm>
        </p:spPr>
      </p:pic>
    </p:spTree>
    <p:extLst>
      <p:ext uri="{BB962C8B-B14F-4D97-AF65-F5344CB8AC3E}">
        <p14:creationId xmlns:p14="http://schemas.microsoft.com/office/powerpoint/2010/main" val="313165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9657D-AD2A-4A18-9A9C-A04DAFD3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722268"/>
            <a:ext cx="6815669" cy="3362349"/>
          </a:xfrm>
        </p:spPr>
        <p:txBody>
          <a:bodyPr/>
          <a:lstStyle/>
          <a:p>
            <a:r>
              <a:rPr lang="ru-RU" sz="6600" dirty="0"/>
              <a:t>Для чего нужна</a:t>
            </a:r>
            <a:br>
              <a:rPr lang="ru-RU" sz="6600" dirty="0"/>
            </a:br>
            <a:r>
              <a:rPr lang="ru-RU" sz="6600" dirty="0"/>
              <a:t>подготовка к школе</a:t>
            </a:r>
            <a:r>
              <a:rPr lang="en-US" sz="6600" dirty="0"/>
              <a:t>?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604737-38A6-4174-BB84-E3A2EE77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580" y="5735779"/>
            <a:ext cx="64657" cy="969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4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BA708-4A2A-4DDC-A59B-57260EF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5" y="982131"/>
            <a:ext cx="9918403" cy="4483003"/>
          </a:xfrm>
        </p:spPr>
        <p:txBody>
          <a:bodyPr>
            <a:noAutofit/>
          </a:bodyPr>
          <a:lstStyle/>
          <a:p>
            <a:r>
              <a:rPr lang="ru-RU" sz="4000" dirty="0"/>
              <a:t>Уже совсем скоро наступит первый для Вашего ребёнка учебный год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С большим волнением Вы проводите таких ещё маленьких и беззащитных малышей в школу.</a:t>
            </a:r>
            <a:br>
              <a:rPr lang="ru-RU" sz="4000" dirty="0"/>
            </a:br>
            <a:r>
              <a:rPr lang="ru-RU" sz="4000" dirty="0"/>
              <a:t>Что их ждет впереди</a:t>
            </a:r>
            <a:r>
              <a:rPr lang="en-US" sz="4000" dirty="0"/>
              <a:t>?</a:t>
            </a:r>
            <a:br>
              <a:rPr lang="ru-RU" sz="4000" dirty="0"/>
            </a:br>
            <a:r>
              <a:rPr lang="ru-RU" sz="4000" dirty="0"/>
              <a:t>Как и что нужно сделать, чтобы первые дни в школе не стали самым грустным воспоминанием в жизни ребёнка</a:t>
            </a:r>
            <a:r>
              <a:rPr lang="en-US" sz="4000" dirty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318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0D641-42CD-4FA6-8569-1412718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51137"/>
            <a:ext cx="3744431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Многие считают, что если родители заранее обучали малыша чтению, счету, письму, то их ребёнок, готов к школе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16D4D6-8004-4575-B661-9C4237B82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4" y="691510"/>
            <a:ext cx="6159353" cy="5474980"/>
          </a:xfrm>
        </p:spPr>
      </p:pic>
    </p:spTree>
    <p:extLst>
      <p:ext uri="{BB962C8B-B14F-4D97-AF65-F5344CB8AC3E}">
        <p14:creationId xmlns:p14="http://schemas.microsoft.com/office/powerpoint/2010/main" val="30196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809B4-E55B-4CE7-8437-737CDCBA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89" y="2748849"/>
            <a:ext cx="423910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самом деле не доигравший ребёнок-это большая проблема для учителя и сплошные проблемы для самого ребёнка.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72905D-6102-4E37-9755-630538C3F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15" y="646685"/>
            <a:ext cx="5564630" cy="5564630"/>
          </a:xfrm>
        </p:spPr>
      </p:pic>
    </p:spTree>
    <p:extLst>
      <p:ext uri="{BB962C8B-B14F-4D97-AF65-F5344CB8AC3E}">
        <p14:creationId xmlns:p14="http://schemas.microsoft.com/office/powerpoint/2010/main" val="16236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61B2-2D49-48D0-B919-52B99C9A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30056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Учеба требует систематического напряжения, упорства, силы  воли, психологического развития.</a:t>
            </a:r>
            <a:br>
              <a:rPr lang="ru-RU" dirty="0"/>
            </a:br>
            <a:r>
              <a:rPr lang="ru-RU" dirty="0"/>
              <a:t>Чтобы ученики как можно меньше сталкивались в школе с массой трудностей и неудач, и создаются эти занятия, которые мы называем подготовкой к обучению в школе</a:t>
            </a:r>
          </a:p>
        </p:txBody>
      </p:sp>
    </p:spTree>
    <p:extLst>
      <p:ext uri="{BB962C8B-B14F-4D97-AF65-F5344CB8AC3E}">
        <p14:creationId xmlns:p14="http://schemas.microsoft.com/office/powerpoint/2010/main" val="222489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913EF-3C1A-44CD-97A4-16316952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1" y="2556932"/>
            <a:ext cx="5360579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готовности к школьному обучению </a:t>
            </a:r>
            <a:r>
              <a:rPr lang="ru-RU" dirty="0">
                <a:solidFill>
                  <a:schemeClr val="tx2"/>
                </a:solidFill>
                <a:highlight>
                  <a:srgbClr val="FFFF00"/>
                </a:highlight>
              </a:rPr>
              <a:t>не имеет значения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умеет ли ребенок читать или считать.</a:t>
            </a:r>
            <a:br>
              <a:rPr lang="ru-RU" dirty="0"/>
            </a:br>
            <a:r>
              <a:rPr lang="ru-RU" dirty="0"/>
              <a:t>Но есть вещи, принципиальные для учебы в школе. </a:t>
            </a:r>
            <a:br>
              <a:rPr lang="ru-RU" dirty="0"/>
            </a:br>
            <a:r>
              <a:rPr lang="ru-RU" dirty="0"/>
              <a:t>Какие же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37DE29-8E17-4128-9A6B-08F8E9AC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0" y="701749"/>
            <a:ext cx="5190459" cy="5337544"/>
          </a:xfrm>
        </p:spPr>
      </p:pic>
    </p:spTree>
    <p:extLst>
      <p:ext uri="{BB962C8B-B14F-4D97-AF65-F5344CB8AC3E}">
        <p14:creationId xmlns:p14="http://schemas.microsoft.com/office/powerpoint/2010/main" val="18657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ABB56-0AEC-49C3-BAA3-D4A206DE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1" y="637954"/>
            <a:ext cx="5784111" cy="5237914"/>
          </a:xfrm>
        </p:spPr>
        <p:txBody>
          <a:bodyPr>
            <a:normAutofit fontScale="90000"/>
          </a:bodyPr>
          <a:lstStyle/>
          <a:p>
            <a:r>
              <a:rPr lang="ru-RU" dirty="0"/>
              <a:t>1.Учиться управлять своим поведением, знать границы дозволенного.</a:t>
            </a:r>
            <a:br>
              <a:rPr lang="ru-RU" dirty="0"/>
            </a:br>
            <a:r>
              <a:rPr lang="ru-RU" dirty="0"/>
              <a:t>2.Жить и общаться в детском коллективе.</a:t>
            </a:r>
            <a:br>
              <a:rPr lang="ru-RU" dirty="0"/>
            </a:br>
            <a:r>
              <a:rPr lang="ru-RU" dirty="0"/>
              <a:t>3. Иметь простейшие навыки самообслуживания.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C128B7-5F76-40B4-A3EF-01A5AE253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76" y="1333125"/>
            <a:ext cx="4735032" cy="4191750"/>
          </a:xfrm>
        </p:spPr>
      </p:pic>
    </p:spTree>
    <p:extLst>
      <p:ext uri="{BB962C8B-B14F-4D97-AF65-F5344CB8AC3E}">
        <p14:creationId xmlns:p14="http://schemas.microsoft.com/office/powerpoint/2010/main" val="205500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ADE0-C5D8-4227-9576-80B44F7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31" y="3193704"/>
            <a:ext cx="9592338" cy="9529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highlight>
                  <a:srgbClr val="FFFF00"/>
                </a:highlight>
              </a:rPr>
              <a:t>Ребёнок должен знать:</a:t>
            </a:r>
            <a:br>
              <a:rPr lang="ru-RU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ru-RU" dirty="0">
                <a:solidFill>
                  <a:schemeClr val="tx2"/>
                </a:solidFill>
              </a:rPr>
              <a:t>1.Своё имя, отчество и фамилию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2.Свой возраст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3.Домашний адрес.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4.Город, в котором он живет.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5.Название своей страны.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6.Фамилию, имя и отчество родителей и их профессии.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5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565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КОНСУЛЬТАЦИЯ ДЛЯ РОДИТЕЛЕЙ</vt:lpstr>
      <vt:lpstr>Для чего нужна подготовка к школе?</vt:lpstr>
      <vt:lpstr>Уже совсем скоро наступит первый для Вашего ребёнка учебный год. С большим волнением Вы проводите таких ещё маленьких и беззащитных малышей в школу. Что их ждет впереди? Как и что нужно сделать, чтобы первые дни в школе не стали самым грустным воспоминанием в жизни ребёнка?</vt:lpstr>
      <vt:lpstr>Многие считают, что если родители заранее обучали малыша чтению, счету, письму, то их ребёнок, готов к школе</vt:lpstr>
      <vt:lpstr>На самом деле не доигравший ребёнок-это большая проблема для учителя и сплошные проблемы для самого ребёнка.</vt:lpstr>
      <vt:lpstr>Учеба требует систематического напряжения, упорства, силы  воли, психологического развития. Чтобы ученики как можно меньше сталкивались в школе с массой трудностей и неудач, и создаются эти занятия, которые мы называем подготовкой к обучению в школе</vt:lpstr>
      <vt:lpstr>Для готовности к школьному обучению не имеет значения умеет ли ребенок читать или считать. Но есть вещи, принципиальные для учебы в школе.  Какие же?</vt:lpstr>
      <vt:lpstr>1.Учиться управлять своим поведением, знать границы дозволенного. 2.Жить и общаться в детском коллективе. 3. Иметь простейшие навыки самообслуживания.</vt:lpstr>
      <vt:lpstr>Ребёнок должен знать: 1.Своё имя, отчество и фамилию 2.Свой возраст 3.Домашний адрес. 4.Город, в котором он живет. 5.Название своей страны. 6.Фамилию, имя и отчество родителей и их профессии.   </vt:lpstr>
      <vt:lpstr>Ребёнок должен знать. 7.Простейшие пространственные и временные представления 8.Названия домашних и диких животных, их детёнышей. 9. Транспорт </vt:lpstr>
      <vt:lpstr>Презентация PowerPoint</vt:lpstr>
      <vt:lpstr>Ребёнок должен уметь. 1.Различать одежду, обувь, головные уборы 2.Различать овощи, фрукты и ягоды.  3.Уметь рассказывать сказки, читать наизусть стихи. 4.Различать геометрические фигуры</vt:lpstr>
      <vt:lpstr>Ребёнок должен уметь: 1.Свободно ориентироваться в пространстве 2.Пересказывать прослушанный текст, составить рассказ по картинке.  </vt:lpstr>
      <vt:lpstr>Ребёнок должен уметь: 1.Различать гласные и согласные звуки и буквы. 2.Разделять слова на слоги. 3.Определять количество и последовательность звуков в словах. 4.Владеть карандашом.</vt:lpstr>
      <vt:lpstr>Ребёнок должен уметь: 1.Аккуратно штриховать карандашом, не выходя за контуры предметов. 2.Свободно считать от 1 до 10 и обратно.</vt:lpstr>
      <vt:lpstr>Если ребёнок: 1.Настроен исключительно на игру. 2.Недостаточно самостоятелен. 3.Чрезмерно возбудим, импульсивен ,неуправляем. 4.Не умеет сосредоточиться на задании. 5.Мало знает об окружающем мире. </vt:lpstr>
      <vt:lpstr>Если он: 1.Не может сравнить предметы, не может назвать обобщающее слово для группы знакомых предметов. 2.Имеет серьёзные нарушения речевого развития. 3. Не умеет общаться со сверстниками. То можно говорить о том, что ребёнок не совсем готов к обучению в школе.</vt:lpstr>
      <vt:lpstr>Личностная готовность  Не всегда уровень интеллектуального развития совпадает с личностной готовностью ребёнка в школе. Бывает так, что ребёнок подготовлен к школе интеллектуально, но в беседе выясняется, что он не хочет туда идти.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Тимур Гусейнов</dc:creator>
  <cp:lastModifiedBy>Тимур Гусейнов</cp:lastModifiedBy>
  <cp:revision>1</cp:revision>
  <dcterms:created xsi:type="dcterms:W3CDTF">2022-10-02T13:07:37Z</dcterms:created>
  <dcterms:modified xsi:type="dcterms:W3CDTF">2022-10-02T14:23:04Z</dcterms:modified>
</cp:coreProperties>
</file>