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20" r:id="rId2"/>
    <p:sldId id="366" r:id="rId3"/>
    <p:sldId id="287" r:id="rId4"/>
    <p:sldId id="284" r:id="rId5"/>
    <p:sldId id="279" r:id="rId6"/>
    <p:sldId id="289" r:id="rId7"/>
    <p:sldId id="305" r:id="rId8"/>
    <p:sldId id="324" r:id="rId9"/>
    <p:sldId id="367" r:id="rId10"/>
    <p:sldId id="368" r:id="rId11"/>
    <p:sldId id="369" r:id="rId12"/>
    <p:sldId id="370" r:id="rId13"/>
    <p:sldId id="371" r:id="rId14"/>
    <p:sldId id="372" r:id="rId15"/>
    <p:sldId id="3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28388A"/>
    <a:srgbClr val="0000CC"/>
    <a:srgbClr val="26798C"/>
    <a:srgbClr val="33CC33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07147-3DB8-4661-B727-4648E77C9E75}" v="43" dt="2020-04-17T16:56:24.875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9244F-78C7-4EE3-B8D9-1261AC6EBD24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7296D-C6EB-4FE4-9C50-B1BFB2FAB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296D-C6EB-4FE4-9C50-B1BFB2FAB2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989138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35525" y="1989138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A4A7-A2E5-486A-A481-A49EEB10A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/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/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/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/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/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/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/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/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/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/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/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/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/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/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/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/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/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/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/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/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/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/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/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/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/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/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/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/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B49C53-1431-437F-98D1-0FF4F85F548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791D0D-B4B3-4E3B-A57D-FC658E885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576580"/>
            <a:ext cx="7125335" cy="1456055"/>
          </a:xfr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«Рисуем бабочку ,стрекозу, и божью коровку»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520" y="732155"/>
            <a:ext cx="2346960" cy="924560"/>
          </a:xfrm>
        </p:spPr>
        <p:txBody>
          <a:bodyPr/>
          <a:lstStyle/>
          <a:p>
            <a:r>
              <a:rPr lang="ru-RU" altLang="en-US"/>
              <a:t>Стрекоза</a:t>
            </a:r>
          </a:p>
        </p:txBody>
      </p:sp>
      <p:pic>
        <p:nvPicPr>
          <p:cNvPr id="6" name="Content Placeholder 5" descr="img1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" y="1656715"/>
            <a:ext cx="7960995" cy="5191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005" y="676275"/>
            <a:ext cx="3420110" cy="924560"/>
          </a:xfrm>
        </p:spPr>
        <p:txBody>
          <a:bodyPr/>
          <a:lstStyle/>
          <a:p>
            <a:r>
              <a:rPr lang="ru-RU" altLang="en-US"/>
              <a:t>Божья Коровка</a:t>
            </a:r>
          </a:p>
        </p:txBody>
      </p:sp>
      <p:pic>
        <p:nvPicPr>
          <p:cNvPr id="6" name="Content Placeholder 5" descr="s1200 (6)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8435" y="1600835"/>
            <a:ext cx="6445885" cy="5260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nasekomie1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" y="-44450"/>
            <a:ext cx="9149080" cy="69634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b5827ec4465231dd3f6a55d448e84c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65" y="-31115"/>
            <a:ext cx="9161145" cy="69075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efaf0d6d2c3d88c6ad28e14641f438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5585" y="-29845"/>
            <a:ext cx="9692640" cy="6991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95" y="1906905"/>
            <a:ext cx="6048375" cy="338582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indent="0" algn="ctr">
              <a:buNone/>
            </a:pPr>
            <a:r>
              <a:rPr lang="ru-RU" altLang="en-US" sz="4800" dirty="0"/>
              <a:t>Спасибо ! </a:t>
            </a:r>
            <a:endParaRPr lang="ru-RU">
              <a:ea typeface="Verdana"/>
              <a:cs typeface="Verdana"/>
            </a:endParaRPr>
          </a:p>
          <a:p>
            <a:pPr marL="0" indent="0" algn="ctr">
              <a:buNone/>
            </a:pPr>
            <a:r>
              <a:rPr lang="ru-RU" altLang="en-US" sz="4800" dirty="0"/>
              <a:t>Вы все молодцы ! </a:t>
            </a:r>
            <a:endParaRPr lang="ru-RU" altLang="en-US" sz="4800">
              <a:ea typeface="Verdana"/>
              <a:cs typeface="Verdana"/>
            </a:endParaRPr>
          </a:p>
          <a:p>
            <a:pPr marL="0" indent="0" algn="ctr">
              <a:buNone/>
            </a:pPr>
            <a:r>
              <a:rPr lang="ru-RU" altLang="en-US" sz="4800" dirty="0"/>
              <a:t>Справились с заданием!</a:t>
            </a:r>
            <a:endParaRPr lang="ru-RU" altLang="en-US" sz="4800" dirty="0"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010" y="1240790"/>
            <a:ext cx="1766570" cy="92456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2670810" y="505460"/>
            <a:ext cx="3801745" cy="1456055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j-lt"/>
                <a:ea typeface="+mj-ea"/>
                <a:cs typeface="Trebuchet MS" panose="020B0603020202020204"/>
              </a:defRPr>
            </a:lvl1pPr>
            <a:lvl2pPr eaLnBrk="1" hangingPunct="1">
              <a:defRPr>
                <a:solidFill>
                  <a:schemeClr val="lt1"/>
                </a:solidFill>
              </a:defRPr>
            </a:lvl2pPr>
            <a:lvl3pPr eaLnBrk="1" hangingPunct="1">
              <a:defRPr>
                <a:solidFill>
                  <a:schemeClr val="lt1"/>
                </a:solidFill>
              </a:defRPr>
            </a:lvl3pPr>
            <a:lvl4pPr eaLnBrk="1" hangingPunct="1">
              <a:defRPr>
                <a:solidFill>
                  <a:schemeClr val="lt1"/>
                </a:solidFill>
              </a:defRPr>
            </a:lvl4pPr>
            <a:lvl5pPr eaLnBrk="1" hangingPunct="1">
              <a:defRPr>
                <a:solidFill>
                  <a:schemeClr val="lt1"/>
                </a:solidFill>
              </a:defRPr>
            </a:lvl5pPr>
            <a:lvl6pPr eaLnBrk="1" hangingPunct="1">
              <a:defRPr>
                <a:solidFill>
                  <a:schemeClr val="lt1"/>
                </a:solidFill>
              </a:defRPr>
            </a:lvl6pPr>
            <a:lvl7pPr eaLnBrk="1" hangingPunct="1">
              <a:defRPr>
                <a:solidFill>
                  <a:schemeClr val="lt1"/>
                </a:solidFill>
              </a:defRPr>
            </a:lvl7pPr>
            <a:lvl8pPr eaLnBrk="1" hangingPunct="1">
              <a:defRPr>
                <a:solidFill>
                  <a:schemeClr val="lt1"/>
                </a:solidFill>
              </a:defRPr>
            </a:lvl8pPr>
            <a:lvl9pPr eaLnBrk="1" hangingPunct="1"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Цель</a:t>
            </a: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599440" y="2825750"/>
            <a:ext cx="8261985" cy="2755900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j-lt"/>
                <a:ea typeface="+mj-ea"/>
                <a:cs typeface="Trebuchet MS" panose="020B0603020202020204"/>
              </a:defRPr>
            </a:lvl1pPr>
            <a:lvl2pPr eaLnBrk="1" hangingPunct="1">
              <a:defRPr>
                <a:solidFill>
                  <a:schemeClr val="lt1"/>
                </a:solidFill>
              </a:defRPr>
            </a:lvl2pPr>
            <a:lvl3pPr eaLnBrk="1" hangingPunct="1">
              <a:defRPr>
                <a:solidFill>
                  <a:schemeClr val="lt1"/>
                </a:solidFill>
              </a:defRPr>
            </a:lvl3pPr>
            <a:lvl4pPr eaLnBrk="1" hangingPunct="1">
              <a:defRPr>
                <a:solidFill>
                  <a:schemeClr val="lt1"/>
                </a:solidFill>
              </a:defRPr>
            </a:lvl4pPr>
            <a:lvl5pPr eaLnBrk="1" hangingPunct="1">
              <a:defRPr>
                <a:solidFill>
                  <a:schemeClr val="lt1"/>
                </a:solidFill>
              </a:defRPr>
            </a:lvl5pPr>
            <a:lvl6pPr eaLnBrk="1" hangingPunct="1">
              <a:defRPr>
                <a:solidFill>
                  <a:schemeClr val="lt1"/>
                </a:solidFill>
              </a:defRPr>
            </a:lvl6pPr>
            <a:lvl7pPr eaLnBrk="1" hangingPunct="1">
              <a:defRPr>
                <a:solidFill>
                  <a:schemeClr val="lt1"/>
                </a:solidFill>
              </a:defRPr>
            </a:lvl7pPr>
            <a:lvl8pPr eaLnBrk="1" hangingPunct="1">
              <a:defRPr>
                <a:solidFill>
                  <a:schemeClr val="lt1"/>
                </a:solidFill>
              </a:defRPr>
            </a:lvl8pPr>
            <a:lvl9pPr eaLnBrk="1" hangingPunct="1"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>
                <a:solidFill>
                  <a:schemeClr val="tx1"/>
                </a:solidFill>
                <a:sym typeface="+mn-ea"/>
              </a:rPr>
              <a:t>Совершентсвовать технику рисования красками , цветными карандашами и восковыми мелками .</a:t>
            </a:r>
            <a:endParaRPr lang="ru-RU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305" y="2257425"/>
            <a:ext cx="5026025" cy="23431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Ребята отгадайте загадки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1200 (3)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5" y="-50165"/>
            <a:ext cx="9231630" cy="6965950"/>
          </a:xfrm>
          <a:prstGeom prst="rect">
            <a:avLst/>
          </a:prstGeom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0" y="476672"/>
            <a:ext cx="5096267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2400" dirty="0"/>
              <a:t>В ярком платье модница — Погулять охотница. </a:t>
            </a:r>
          </a:p>
          <a:p>
            <a:r>
              <a:rPr lang="ru-RU" sz="2400" dirty="0"/>
              <a:t>От цветка к цветку порхает, Утомится — отдыхает.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43636" y="5572140"/>
            <a:ext cx="236855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000" dirty="0"/>
              <a:t>Бабочка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" y="204470"/>
            <a:ext cx="3435350" cy="3822700"/>
          </a:xfrm>
        </p:spPr>
        <p:txBody>
          <a:bodyPr/>
          <a:lstStyle/>
          <a:p>
            <a:r>
              <a:rPr lang="en-US" sz="2400"/>
              <a:t>Утром, я нашёл в траве — Красную в горошек! Ровных половинки две, А ещё — шесть ножек! Чтобы в руки взять ее, Не нужна сноровка. Отгадайте, это кто?!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798698" y="5950883"/>
            <a:ext cx="421068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000" dirty="0"/>
              <a:t>Божья Коровка</a:t>
            </a:r>
          </a:p>
        </p:txBody>
      </p:sp>
      <p:pic>
        <p:nvPicPr>
          <p:cNvPr id="6" name="Content Placeholder 5" descr="nasekomye-4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4770" y="-20320"/>
            <a:ext cx="9246235" cy="693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845" y="5976620"/>
            <a:ext cx="4565015" cy="924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стрекоза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2836337" y="946784"/>
            <a:ext cx="3471277" cy="4051301"/>
          </a:xfrm>
        </p:spPr>
        <p:txBody>
          <a:bodyPr>
            <a:normAutofit fontScale="650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Летит вертолёт мимо топких болот, Таращит глазищи-глаза. Прозрачные крылья на солнце блестят, Лягушки поймать вертолёт норовят. </a:t>
            </a:r>
          </a:p>
        </p:txBody>
      </p:sp>
      <p:pic>
        <p:nvPicPr>
          <p:cNvPr id="7" name="Content Placeholder 6" descr="fonstola.ru-21058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2700" y="-8890"/>
            <a:ext cx="9179560" cy="69100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Ребята! Сегодня для занятия нам понадобятся </a:t>
            </a:r>
            <a:r>
              <a:rPr lang="en-US" altLang="en-US" dirty="0"/>
              <a:t>:</a:t>
            </a:r>
            <a:endParaRPr lang="ru-RU" altLang="en-US" dirty="0">
              <a:ea typeface="Verdan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800"/>
              <a:t>1) Лист бумаги для рисования</a:t>
            </a:r>
          </a:p>
          <a:p>
            <a:r>
              <a:rPr lang="ru-RU" altLang="en-US" sz="2800"/>
              <a:t>2) Краски</a:t>
            </a:r>
          </a:p>
          <a:p>
            <a:r>
              <a:rPr lang="ru-RU" altLang="en-US" sz="2800"/>
              <a:t>3)Цветные карандаши</a:t>
            </a:r>
          </a:p>
          <a:p>
            <a:r>
              <a:rPr lang="ru-RU" altLang="en-US" sz="2800"/>
              <a:t>4) Восковые мелки</a:t>
            </a:r>
          </a:p>
          <a:p>
            <a:pPr>
              <a:buAutoNum type="arabicPeriod"/>
            </a:pPr>
            <a:endParaRPr lang="ru-RU" altLang="en-US" sz="2800"/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63688" y="0"/>
            <a:ext cx="532859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Физ.минутка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«Кузнечики»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2743" y="954405"/>
          <a:ext cx="8640960" cy="5608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0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Чок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– </a:t>
                      </a:r>
                      <a:r>
                        <a:rPr kumimoji="0" lang="ru-RU" sz="20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чок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каблучок!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(Потопать ногами) 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264">
                <a:tc>
                  <a:txBody>
                    <a:bodyPr/>
                    <a:lstStyle/>
                    <a:p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 танце кружится сверчок.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 Покружиться)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 кузнечик без ошибки исполняет вальс на скрипке.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(Движения руками, как при игре на скрипке)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Крылья бабочки мелькают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(Движения руками, как крыльями)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 муравьем она порхает.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(Покружиться 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Под весёлый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гопачок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лихо пляшет паучок.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(Танцевальные движения)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Звонко хлопают ладошки!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(Похлопать в ладоши)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Всё! Устали наши ножки!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(Тихо сесть)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5630" name="Picture 30" descr="http://worldartsme.com/images/grass-background-clip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13176"/>
            <a:ext cx="3491879" cy="1844824"/>
          </a:xfrm>
          <a:prstGeom prst="rect">
            <a:avLst/>
          </a:prstGeom>
          <a:noFill/>
        </p:spPr>
      </p:pic>
      <p:pic>
        <p:nvPicPr>
          <p:cNvPr id="21" name="Picture 30" descr="http://worldartsme.com/images/grass-background-cli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531" y="5085184"/>
            <a:ext cx="3600400" cy="1772816"/>
          </a:xfrm>
          <a:prstGeom prst="rect">
            <a:avLst/>
          </a:prstGeom>
          <a:noFill/>
        </p:spPr>
      </p:pic>
      <p:pic>
        <p:nvPicPr>
          <p:cNvPr id="20" name="Picture 30" descr="http://worldartsme.com/images/grass-background-cli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157192"/>
            <a:ext cx="3635896" cy="1700808"/>
          </a:xfrm>
          <a:prstGeom prst="rect">
            <a:avLst/>
          </a:prstGeom>
          <a:noFill/>
        </p:spPr>
      </p:pic>
      <p:pic>
        <p:nvPicPr>
          <p:cNvPr id="25614" name="Picture 14" descr="http://playcast.ru/uploads/2015/08/31/14882886.png"/>
          <p:cNvPicPr>
            <a:picLocks noChangeAspect="1" noChangeArrowheads="1"/>
          </p:cNvPicPr>
          <p:nvPr/>
        </p:nvPicPr>
        <p:blipFill>
          <a:blip r:embed="rId4" cstate="print"/>
          <a:srcRect r="1259" b="21315"/>
          <a:stretch>
            <a:fillRect/>
          </a:stretch>
        </p:blipFill>
        <p:spPr bwMode="auto">
          <a:xfrm>
            <a:off x="7280740" y="0"/>
            <a:ext cx="1863259" cy="1484784"/>
          </a:xfrm>
          <a:prstGeom prst="rect">
            <a:avLst/>
          </a:prstGeom>
          <a:noFill/>
        </p:spPr>
      </p:pic>
      <p:pic>
        <p:nvPicPr>
          <p:cNvPr id="14" name="Picture 28" descr="grasshopp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1392" y="5553179"/>
            <a:ext cx="1805186" cy="76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506095"/>
            <a:ext cx="6938645" cy="924560"/>
          </a:xfrm>
        </p:spPr>
        <p:txBody>
          <a:bodyPr/>
          <a:lstStyle/>
          <a:p>
            <a:pPr algn="ctr"/>
            <a:r>
              <a:rPr lang="ru-RU" altLang="en-US" dirty="0"/>
              <a:t>Рисуем по образцу.</a:t>
            </a:r>
            <a:br>
              <a:rPr lang="ru-RU" altLang="en-US" dirty="0"/>
            </a:br>
            <a:r>
              <a:rPr lang="ru-RU" altLang="en-US" dirty="0">
                <a:solidFill>
                  <a:srgbClr val="404040"/>
                </a:solidFill>
                <a:latin typeface="Verdana"/>
                <a:ea typeface="Verdana"/>
              </a:rPr>
              <a:t>Бабочка</a:t>
            </a:r>
            <a:endParaRPr lang="ru-RU" altLang="en-US" dirty="0" err="1">
              <a:ea typeface="Verdana"/>
            </a:endParaRPr>
          </a:p>
        </p:txBody>
      </p:sp>
      <p:pic>
        <p:nvPicPr>
          <p:cNvPr id="8" name="Content Placeholder 7" descr="s1200 (4)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6985" y="1577340"/>
            <a:ext cx="4330700" cy="5273675"/>
          </a:xfrm>
          <a:prstGeom prst="rect">
            <a:avLst/>
          </a:prstGeom>
        </p:spPr>
      </p:pic>
      <p:pic>
        <p:nvPicPr>
          <p:cNvPr id="9" name="Content Placeholder 5" descr="s1200 (5)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64380" y="1599565"/>
            <a:ext cx="4727575" cy="5251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0</TotalTime>
  <Words>223</Words>
  <Application>Microsoft Office PowerPoint</Application>
  <PresentationFormat>Экран (4:3)</PresentationFormat>
  <Paragraphs>41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«Рисуем бабочку ,стрекозу, и божью коровку»</vt:lpstr>
      <vt:lpstr>Слайд 2</vt:lpstr>
      <vt:lpstr>Ребята отгадайте загадки</vt:lpstr>
      <vt:lpstr>Слайд 4</vt:lpstr>
      <vt:lpstr>Утром, я нашёл в траве — Красную в горошек! Ровных половинки две, А ещё — шесть ножек! Чтобы в руки взять ее, Не нужна сноровка. Отгадайте, это кто?!</vt:lpstr>
      <vt:lpstr>стрекоза</vt:lpstr>
      <vt:lpstr>Ребята! Сегодня для занятия нам понадобятся :</vt:lpstr>
      <vt:lpstr>Слайд 8</vt:lpstr>
      <vt:lpstr>Рисуем по образцу. Бабочка</vt:lpstr>
      <vt:lpstr>Стрекоза</vt:lpstr>
      <vt:lpstr>Божья Коровка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ЯГОДЫ</dc:title>
  <dc:creator>Светлана</dc:creator>
  <cp:lastModifiedBy>ит</cp:lastModifiedBy>
  <cp:revision>118</cp:revision>
  <dcterms:created xsi:type="dcterms:W3CDTF">2013-10-20T08:10:00Z</dcterms:created>
  <dcterms:modified xsi:type="dcterms:W3CDTF">2021-11-02T10:30:13Z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