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7CA"/>
          </a:solidFill>
        </a:fill>
      </a:tcStyle>
    </a:wholeTbl>
    <a:band2H>
      <a:tcTxStyle b="def" i="def"/>
      <a:tcStyle>
        <a:tcBdr/>
        <a:fill>
          <a:solidFill>
            <a:srgbClr val="FCEC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кругленный прямоугольник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635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27037"/>
            <a:ext cx="8315326" cy="3121026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кругленный прямоугольник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635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27037"/>
            <a:ext cx="8315326" cy="435292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Текст заголовка"/>
          <p:cNvSpPr txBox="1"/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2" name="Уровень текста 1…"/>
          <p:cNvSpPr txBox="1"/>
          <p:nvPr>
            <p:ph type="body" idx="1"/>
          </p:nvPr>
        </p:nvSpPr>
        <p:spPr>
          <a:xfrm>
            <a:off x="503237" y="530225"/>
            <a:ext cx="8183563" cy="41878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кругленный прямоугольник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635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Текст заголовка"/>
          <p:cNvSpPr txBox="1"/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2" name="Уровень текста 1…"/>
          <p:cNvSpPr txBox="1"/>
          <p:nvPr>
            <p:ph type="body" idx="1"/>
          </p:nvPr>
        </p:nvSpPr>
        <p:spPr>
          <a:xfrm>
            <a:off x="503237" y="530225"/>
            <a:ext cx="8183563" cy="41878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кругленный прямоугольник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635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" name="Фигура"/>
          <p:cNvSpPr/>
          <p:nvPr/>
        </p:nvSpPr>
        <p:spPr>
          <a:xfrm>
            <a:off x="6400800" y="433387"/>
            <a:ext cx="2324101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" name="Текст заголовка"/>
          <p:cNvSpPr txBox="1"/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53" name="Уровень текста 1…"/>
          <p:cNvSpPr txBox="1"/>
          <p:nvPr>
            <p:ph type="body" idx="1"/>
          </p:nvPr>
        </p:nvSpPr>
        <p:spPr>
          <a:xfrm>
            <a:off x="503237" y="530225"/>
            <a:ext cx="8183563" cy="41878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кругленный прямоугольник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635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27037"/>
            <a:ext cx="8315326" cy="54975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Текст заголовка</a:t>
            </a:r>
          </a:p>
        </p:txBody>
      </p:sp>
      <p:sp>
        <p:nvSpPr>
          <p:cNvPr id="5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/>
          <p:nvPr>
            <p:ph type="sldNum" sz="quarter" idx="2"/>
          </p:nvPr>
        </p:nvSpPr>
        <p:spPr>
          <a:xfrm>
            <a:off x="8540243" y="6233159"/>
            <a:ext cx="265620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265112" marR="0" indent="-26511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581025" marR="0" indent="-23336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835602" marR="0" indent="-23235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110414" marR="0" indent="-269039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12000"/>
        <a:buFontTx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1352550" marR="0" indent="-255587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1809750" marR="0" indent="-255587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2266950" marR="0" indent="-255587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2724150" marR="0" indent="-255587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181350" marR="0" indent="-255587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«Формирование зрительного восприятия у детей»  Средняя группа"/>
          <p:cNvSpPr txBox="1"/>
          <p:nvPr>
            <p:ph type="title" idx="4294967295"/>
          </p:nvPr>
        </p:nvSpPr>
        <p:spPr>
          <a:xfrm>
            <a:off x="722312" y="1071562"/>
            <a:ext cx="7772401" cy="20716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r" defTabSz="786384">
              <a:defRPr sz="3526">
                <a:solidFill>
                  <a:srgbClr val="000000"/>
                </a:solidFill>
                <a:effectLst>
                  <a:outerShdw sx="100000" sy="100000" kx="0" ky="0" algn="b" rotWithShape="0" blurRad="10922" dist="21844" dir="270000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br/>
            <a:r>
              <a:t> «Формирование зрительного восприятия у детей» </a:t>
            </a:r>
            <a:br/>
            <a:r>
              <a:rPr i="1" sz="2752">
                <a:solidFill>
                  <a:srgbClr val="FF8D3E"/>
                </a:solidFill>
                <a:effectLst>
                  <a:outerShdw sx="100000" sy="100000" kx="0" ky="0" algn="b" rotWithShape="0" blurRad="10922" dist="21844" dir="2700000">
                    <a:srgbClr val="000000"/>
                  </a:outerShdw>
                </a:effectLst>
              </a:rPr>
              <a:t>Средняя группа</a:t>
            </a:r>
          </a:p>
        </p:txBody>
      </p:sp>
      <p:sp>
        <p:nvSpPr>
          <p:cNvPr id="64" name="Подготовила учитель-дефектолог МБДОУ № 73 «Городок»…"/>
          <p:cNvSpPr txBox="1"/>
          <p:nvPr>
            <p:ph type="body" sz="half" idx="4294967295"/>
          </p:nvPr>
        </p:nvSpPr>
        <p:spPr>
          <a:xfrm>
            <a:off x="1371600" y="3555999"/>
            <a:ext cx="6400800" cy="287337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marL="0" indent="36512" algn="r">
              <a:spcBef>
                <a:spcPts val="0"/>
              </a:spcBef>
              <a:buSzTx/>
              <a:buFont typeface="Wingdings 2"/>
              <a:buNone/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  <a:p>
            <a:pPr marL="0" indent="36512" algn="r">
              <a:spcBef>
                <a:spcPts val="0"/>
              </a:spcBef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Подготовила учитель-дефектолог МБДОУ № 73 «Городок»</a:t>
            </a:r>
          </a:p>
          <a:p>
            <a:pPr marL="0" indent="36512" algn="r">
              <a:spcBef>
                <a:spcPts val="0"/>
              </a:spcBef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Степанюк С.Н</a:t>
            </a:r>
            <a:r>
              <a:rPr sz="400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Физкультминутка"/>
          <p:cNvSpPr txBox="1"/>
          <p:nvPr>
            <p:ph type="title" idx="4294967295"/>
          </p:nvPr>
        </p:nvSpPr>
        <p:spPr>
          <a:xfrm>
            <a:off x="503237" y="500062"/>
            <a:ext cx="8183563" cy="15001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Физкультминутка</a:t>
            </a:r>
            <a:br/>
          </a:p>
        </p:txBody>
      </p:sp>
      <p:sp>
        <p:nvSpPr>
          <p:cNvPr id="98" name="Вверх рука и вниз рука…"/>
          <p:cNvSpPr txBox="1"/>
          <p:nvPr>
            <p:ph type="body" idx="4294967295"/>
          </p:nvPr>
        </p:nvSpPr>
        <p:spPr>
          <a:xfrm>
            <a:off x="503237" y="1285875"/>
            <a:ext cx="8183563" cy="4643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buSzTx/>
              <a:buFont typeface="Wingdings 2"/>
              <a:buNone/>
              <a:defRPr sz="2000">
                <a:solidFill>
                  <a:srgbClr val="FF8D3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br/>
          </a:p>
          <a:p>
            <a:pPr>
              <a:lnSpc>
                <a:spcPct val="80000"/>
              </a:lnSpc>
              <a:buSzTx/>
              <a:buFont typeface="Wingdings 2"/>
              <a:buNone/>
              <a:defRPr b="1" sz="1100"/>
            </a:pPr>
            <a:r>
              <a:t>                   </a:t>
            </a:r>
            <a:r>
              <a:rPr sz="2200"/>
              <a:t>Вверх рука и вниз рука</a:t>
            </a:r>
            <a:endParaRPr sz="2200"/>
          </a:p>
          <a:p>
            <a:pPr>
              <a:lnSpc>
                <a:spcPct val="80000"/>
              </a:lnSpc>
              <a:buSzTx/>
              <a:buFont typeface="Wingdings 2"/>
              <a:buNone/>
              <a:defRPr sz="1100"/>
            </a:pPr>
            <a:r>
              <a:t>         </a:t>
            </a:r>
            <a:r>
              <a:rPr sz="2000"/>
              <a:t>Вверх рука и вниз рука.</a:t>
            </a:r>
            <a:endParaRPr sz="2000"/>
          </a:p>
          <a:p>
            <a:pPr>
              <a:lnSpc>
                <a:spcPct val="80000"/>
              </a:lnSpc>
              <a:buSzTx/>
              <a:buFont typeface="Wingdings 2"/>
              <a:buNone/>
              <a:defRPr sz="2000"/>
            </a:pPr>
            <a:r>
              <a:t>     Потянули их слегка.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000"/>
            </a:pPr>
            <a:r>
              <a:t>     Быстро поменяли руки!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000"/>
            </a:pPr>
            <a:r>
              <a:t>     Нам сегодня не до скуки  </a:t>
            </a:r>
            <a:r>
              <a:rPr i="1"/>
              <a:t>(Одна прямая рука вверх,  </a:t>
            </a:r>
            <a:endParaRPr i="1"/>
          </a:p>
          <a:p>
            <a:pPr>
              <a:lnSpc>
                <a:spcPct val="80000"/>
              </a:lnSpc>
              <a:buSzTx/>
              <a:buFont typeface="Wingdings 2"/>
              <a:buNone/>
              <a:defRPr i="1" sz="2000"/>
            </a:pPr>
            <a:r>
              <a:t>     другая вниз, рывком менять руки.)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000"/>
            </a:pPr>
            <a:r>
              <a:t>     Приседание с хлопками: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000"/>
            </a:pPr>
            <a:r>
              <a:t>     Вниз - хлопок и вверх - хлопок.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000"/>
            </a:pPr>
            <a:r>
              <a:t>     Ноги, руки разминаем,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000"/>
            </a:pPr>
            <a:r>
              <a:t>     Точно знаем - будет прок  </a:t>
            </a:r>
            <a:r>
              <a:rPr i="1"/>
              <a:t>(Приседания, хлопки в </a:t>
            </a:r>
            <a:endParaRPr i="1"/>
          </a:p>
          <a:p>
            <a:pPr>
              <a:lnSpc>
                <a:spcPct val="80000"/>
              </a:lnSpc>
              <a:buSzTx/>
              <a:buFont typeface="Wingdings 2"/>
              <a:buNone/>
              <a:defRPr i="1" sz="2000"/>
            </a:pPr>
            <a:r>
              <a:t>     ладоши над  головой.)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000"/>
            </a:pPr>
            <a:r>
              <a:t>     Крутим-вертим головой,</a:t>
            </a:r>
          </a:p>
          <a:p>
            <a:pPr>
              <a:lnSpc>
                <a:spcPct val="80000"/>
              </a:lnSpc>
              <a:buSzTx/>
              <a:buFont typeface="Wingdings 2"/>
              <a:buNone/>
              <a:defRPr sz="2000"/>
            </a:pPr>
            <a:r>
              <a:t>     Разминаем шею. Стой! </a:t>
            </a:r>
            <a:r>
              <a:rPr i="1"/>
              <a:t>(Вращение головой вправо и  </a:t>
            </a:r>
            <a:endParaRPr i="1"/>
          </a:p>
          <a:p>
            <a:pPr>
              <a:lnSpc>
                <a:spcPct val="80000"/>
              </a:lnSpc>
              <a:buSzTx/>
              <a:buFont typeface="Wingdings 2"/>
              <a:buNone/>
              <a:defRPr i="1" sz="2000"/>
            </a:pPr>
            <a:r>
              <a:t>     влево.)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Заголовок"/>
          <p:cNvSpPr txBox="1"/>
          <p:nvPr>
            <p:ph type="title" idx="4294967295"/>
          </p:nvPr>
        </p:nvSpPr>
        <p:spPr>
          <a:xfrm>
            <a:off x="503237" y="4983162"/>
            <a:ext cx="8183563" cy="10525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01" name="Какие картинки спрятались?"/>
          <p:cNvSpPr txBox="1"/>
          <p:nvPr>
            <p:ph type="body" idx="4294967295"/>
          </p:nvPr>
        </p:nvSpPr>
        <p:spPr>
          <a:xfrm>
            <a:off x="503237" y="530225"/>
            <a:ext cx="8183563" cy="4187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SzTx/>
              <a:buFont typeface="Wingdings 2"/>
              <a:buNone/>
            </a:lvl1pPr>
          </a:lstStyle>
          <a:p>
            <a:pPr/>
            <a:r>
              <a:t>         Какие картинки спрятались?</a:t>
            </a:r>
          </a:p>
        </p:txBody>
      </p:sp>
      <p:pic>
        <p:nvPicPr>
          <p:cNvPr id="102" name="«Развитие зрительного восприятия у детей с нарушением зрения по средствам дидактических игр и упражнений», изображение №11" descr="«Развитие зрительного восприятия у детей с нарушением зрения по средствам дидактических игр и упражнений», изображение №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4437" y="1357312"/>
            <a:ext cx="6429376" cy="4437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Заголовок"/>
          <p:cNvSpPr txBox="1"/>
          <p:nvPr>
            <p:ph type="title" idx="4294967295"/>
          </p:nvPr>
        </p:nvSpPr>
        <p:spPr>
          <a:xfrm>
            <a:off x="503237" y="4983162"/>
            <a:ext cx="8183563" cy="1052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67" name="Текстовый блок"/>
          <p:cNvSpPr txBox="1"/>
          <p:nvPr>
            <p:ph type="body" idx="4294967295"/>
          </p:nvPr>
        </p:nvSpPr>
        <p:spPr>
          <a:xfrm>
            <a:off x="503237" y="530225"/>
            <a:ext cx="8183563" cy="41878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pic>
        <p:nvPicPr>
          <p:cNvPr id="68" name="https://ds05.infourok.ru/uploads/ex/0eb5/0017059c-b2795186/img1.jpg" descr="https://ds05.infourok.ru/uploads/ex/0eb5/0017059c-b2795186/img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287" y="214312"/>
            <a:ext cx="8589963" cy="6442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Заголовок"/>
          <p:cNvSpPr txBox="1"/>
          <p:nvPr>
            <p:ph type="title" idx="4294967295"/>
          </p:nvPr>
        </p:nvSpPr>
        <p:spPr>
          <a:xfrm>
            <a:off x="503237" y="4983162"/>
            <a:ext cx="8183563" cy="1052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pic>
        <p:nvPicPr>
          <p:cNvPr id="71" name="C:\Users\User\Desktop\img8.jpg" descr="C:\Users\User\Desktop\img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6" y="214312"/>
            <a:ext cx="9067788" cy="6540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Заголовок"/>
          <p:cNvSpPr txBox="1"/>
          <p:nvPr>
            <p:ph type="title" idx="4294967295"/>
          </p:nvPr>
        </p:nvSpPr>
        <p:spPr>
          <a:xfrm>
            <a:off x="503237" y="4983162"/>
            <a:ext cx="8183563" cy="1052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74" name="Текстовый блок"/>
          <p:cNvSpPr txBox="1"/>
          <p:nvPr>
            <p:ph type="body" idx="4294967295"/>
          </p:nvPr>
        </p:nvSpPr>
        <p:spPr>
          <a:xfrm>
            <a:off x="503237" y="530225"/>
            <a:ext cx="8183563" cy="41878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pic>
        <p:nvPicPr>
          <p:cNvPr id="75" name="https://ds05.infourok.ru/uploads/ex/0eb5/0017059c-b2795186/img9.jpg" descr="https://ds05.infourok.ru/uploads/ex/0eb5/0017059c-b2795186/img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312" y="160337"/>
            <a:ext cx="8715376" cy="6340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"/>
          <p:cNvSpPr txBox="1"/>
          <p:nvPr>
            <p:ph type="title" idx="4294967295"/>
          </p:nvPr>
        </p:nvSpPr>
        <p:spPr>
          <a:xfrm>
            <a:off x="503237" y="4983162"/>
            <a:ext cx="8183563" cy="1052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78" name="Текстовый блок"/>
          <p:cNvSpPr txBox="1"/>
          <p:nvPr>
            <p:ph type="body" idx="4294967295"/>
          </p:nvPr>
        </p:nvSpPr>
        <p:spPr>
          <a:xfrm>
            <a:off x="503237" y="530225"/>
            <a:ext cx="8183563" cy="41878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pic>
        <p:nvPicPr>
          <p:cNvPr id="79" name="https://ds05.infourok.ru/uploads/ex/0eb5/0017059c-b2795186/img14.jpg" descr="https://ds05.infourok.ru/uploads/ex/0eb5/0017059c-b2795186/img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87" y="285750"/>
            <a:ext cx="8429626" cy="6323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Гимнастика для глаз"/>
          <p:cNvSpPr txBox="1"/>
          <p:nvPr>
            <p:ph type="title" idx="4294967295"/>
          </p:nvPr>
        </p:nvSpPr>
        <p:spPr>
          <a:xfrm>
            <a:off x="642937" y="642937"/>
            <a:ext cx="8043863" cy="8572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             Гимнастика для глаз</a:t>
            </a:r>
          </a:p>
        </p:txBody>
      </p:sp>
      <p:sp>
        <p:nvSpPr>
          <p:cNvPr id="82" name="«Ходики»…"/>
          <p:cNvSpPr txBox="1"/>
          <p:nvPr>
            <p:ph type="body" idx="4294967295"/>
          </p:nvPr>
        </p:nvSpPr>
        <p:spPr>
          <a:xfrm>
            <a:off x="871537" y="1714500"/>
            <a:ext cx="7408863" cy="46434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Tx/>
              <a:buFont typeface="Wingdings 2"/>
              <a:buNone/>
              <a:defRPr b="1"/>
            </a:pPr>
            <a:r>
              <a:t>               «Ходики»</a:t>
            </a:r>
          </a:p>
          <a:p>
            <a:pPr>
              <a:buSzTx/>
              <a:buFont typeface="Wingdings 2"/>
              <a:buNone/>
            </a:pPr>
            <a:br>
              <a:rPr b="1"/>
            </a:br>
            <a:r>
              <a:t> </a:t>
            </a:r>
            <a:r>
              <a:rPr sz="2200"/>
              <a:t>Движения глаз вправо-влево. Плавно 8–10   </a:t>
            </a:r>
            <a:endParaRPr sz="2200"/>
          </a:p>
          <a:p>
            <a:pPr>
              <a:buSzTx/>
              <a:buFont typeface="Wingdings 2"/>
              <a:buNone/>
              <a:defRPr sz="2200"/>
            </a:pPr>
            <a:r>
              <a:t>    раз.</a:t>
            </a:r>
          </a:p>
          <a:p>
            <a:pPr>
              <a:buSzTx/>
              <a:buFont typeface="Wingdings 2"/>
              <a:buNone/>
              <a:defRPr i="1" sz="2200"/>
            </a:pPr>
            <a:r>
              <a:t>   Тик-так! Ходики</a:t>
            </a:r>
          </a:p>
          <a:p>
            <a:pPr>
              <a:buSzTx/>
              <a:buFont typeface="Wingdings 2"/>
              <a:buNone/>
              <a:defRPr i="1" sz="2200"/>
            </a:pPr>
            <a:r>
              <a:t>   Работают исправно. </a:t>
            </a:r>
            <a:r>
              <a:rPr i="0"/>
              <a:t>(Дети садятся прямо и настраиваются.)</a:t>
            </a:r>
          </a:p>
          <a:p>
            <a:pPr>
              <a:buSzTx/>
              <a:buFont typeface="Wingdings 2"/>
              <a:buNone/>
              <a:defRPr i="1" sz="2200"/>
            </a:pPr>
            <a:r>
              <a:t>   Влево </a:t>
            </a:r>
            <a:r>
              <a:rPr b="1"/>
              <a:t>―</a:t>
            </a:r>
            <a:r>
              <a:t> вправо </a:t>
            </a:r>
            <a:r>
              <a:rPr b="1"/>
              <a:t>―</a:t>
            </a:r>
            <a:r>
              <a:t> раз,</a:t>
            </a:r>
          </a:p>
          <a:p>
            <a:pPr>
              <a:buSzTx/>
              <a:buFont typeface="Wingdings 2"/>
              <a:buNone/>
              <a:defRPr i="1" sz="2200"/>
            </a:pPr>
            <a:r>
              <a:t>   Влево </a:t>
            </a:r>
            <a:r>
              <a:rPr b="1"/>
              <a:t>―</a:t>
            </a:r>
            <a:r>
              <a:t> вправо </a:t>
            </a:r>
            <a:r>
              <a:rPr b="1"/>
              <a:t>―</a:t>
            </a:r>
            <a:r>
              <a:t> два.</a:t>
            </a:r>
            <a:r>
              <a:rPr i="0"/>
              <a:t> (И так до 8 раз.)</a:t>
            </a:r>
          </a:p>
          <a:p>
            <a:pPr>
              <a:buSzTx/>
              <a:buFont typeface="Wingdings 2"/>
              <a:buNone/>
              <a:defRPr i="1" sz="2200"/>
            </a:pPr>
            <a:r>
              <a:t>   Полезно и забавно! </a:t>
            </a:r>
            <a:r>
              <a:rPr i="0"/>
              <a:t>(Легко моргают.)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Заголовок"/>
          <p:cNvSpPr txBox="1"/>
          <p:nvPr>
            <p:ph type="title" idx="4294967295"/>
          </p:nvPr>
        </p:nvSpPr>
        <p:spPr>
          <a:xfrm>
            <a:off x="503237" y="4983162"/>
            <a:ext cx="8183563" cy="1052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85" name="Где находятся предметы? (мячик в правом верхнем углу) и т.д."/>
          <p:cNvSpPr txBox="1"/>
          <p:nvPr>
            <p:ph type="body" idx="4294967295"/>
          </p:nvPr>
        </p:nvSpPr>
        <p:spPr>
          <a:xfrm>
            <a:off x="503237" y="530225"/>
            <a:ext cx="8183563" cy="41878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Где находятся предметы? </a:t>
            </a:r>
            <a:r>
              <a:rPr sz="2400"/>
              <a:t>(мячик в правом верхнем углу) и т.д</a:t>
            </a:r>
            <a:r>
              <a:t>.</a:t>
            </a:r>
          </a:p>
        </p:txBody>
      </p:sp>
      <p:pic>
        <p:nvPicPr>
          <p:cNvPr id="86" name="https://ds05.infourok.ru/uploads/ex/0eb5/0017059c-b2795186/img15.jpg" descr="https://ds05.infourok.ru/uploads/ex/0eb5/0017059c-b2795186/img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87" y="1714500"/>
            <a:ext cx="8537576" cy="4906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С помощью предлогов ответить, где находятся предметы (кукла на стуле и т.д.)"/>
          <p:cNvSpPr txBox="1"/>
          <p:nvPr>
            <p:ph type="title" idx="4294967295"/>
          </p:nvPr>
        </p:nvSpPr>
        <p:spPr>
          <a:xfrm>
            <a:off x="503237" y="4983162"/>
            <a:ext cx="8183563" cy="13747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FFFFFF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 помощью предлогов ответить, где находятся предметы </a:t>
            </a:r>
            <a:r>
              <a:rPr sz="2700"/>
              <a:t>(кукла на стуле и т.д.)</a:t>
            </a:r>
          </a:p>
        </p:txBody>
      </p:sp>
      <p:sp>
        <p:nvSpPr>
          <p:cNvPr id="89" name="Текстовый блок"/>
          <p:cNvSpPr txBox="1"/>
          <p:nvPr>
            <p:ph type="body" sz="quarter" idx="4294967295"/>
          </p:nvPr>
        </p:nvSpPr>
        <p:spPr>
          <a:xfrm>
            <a:off x="1000125" y="1857375"/>
            <a:ext cx="5857875" cy="4286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defRPr sz="2200"/>
            </a:pPr>
          </a:p>
        </p:txBody>
      </p:sp>
      <p:sp>
        <p:nvSpPr>
          <p:cNvPr id="90" name="Текст"/>
          <p:cNvSpPr txBox="1"/>
          <p:nvPr/>
        </p:nvSpPr>
        <p:spPr>
          <a:xfrm>
            <a:off x="928687" y="1858962"/>
            <a:ext cx="80010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/>
            </a:pPr>
            <a:r>
              <a:t>                                            </a:t>
            </a:r>
          </a:p>
          <a:p>
            <a:pPr>
              <a:defRPr sz="2800"/>
            </a:pPr>
            <a:br>
              <a:rPr b="1"/>
            </a:br>
          </a:p>
        </p:txBody>
      </p:sp>
      <p:pic>
        <p:nvPicPr>
          <p:cNvPr id="91" name="https://ds05.infourok.ru/uploads/ex/0eb5/0017059c-b2795186/img16.jpg" descr="https://ds05.infourok.ru/uploads/ex/0eb5/0017059c-b2795186/img16.jpg"/>
          <p:cNvPicPr>
            <a:picLocks noChangeAspect="1"/>
          </p:cNvPicPr>
          <p:nvPr/>
        </p:nvPicPr>
        <p:blipFill>
          <a:blip r:embed="rId2">
            <a:extLst/>
          </a:blip>
          <a:srcRect l="19999" t="8218" r="21934" b="6849"/>
          <a:stretch>
            <a:fillRect/>
          </a:stretch>
        </p:blipFill>
        <p:spPr>
          <a:xfrm>
            <a:off x="617339" y="442778"/>
            <a:ext cx="7955496" cy="4868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Заголовок"/>
          <p:cNvSpPr txBox="1"/>
          <p:nvPr>
            <p:ph type="title" idx="4294967295"/>
          </p:nvPr>
        </p:nvSpPr>
        <p:spPr>
          <a:xfrm>
            <a:off x="503237" y="4983162"/>
            <a:ext cx="8183563" cy="1052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</p:txBody>
      </p:sp>
      <p:sp>
        <p:nvSpPr>
          <p:cNvPr id="94" name="Дорисуй по точкам"/>
          <p:cNvSpPr txBox="1"/>
          <p:nvPr>
            <p:ph type="body" sz="quarter" idx="4294967295"/>
          </p:nvPr>
        </p:nvSpPr>
        <p:spPr>
          <a:xfrm>
            <a:off x="503237" y="530225"/>
            <a:ext cx="8183563" cy="6842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SzTx/>
              <a:buFont typeface="Wingdings 2"/>
              <a:buNone/>
            </a:lvl1pPr>
          </a:lstStyle>
          <a:p>
            <a:pPr/>
            <a:r>
              <a:t>            Дорисуй по точкам</a:t>
            </a:r>
          </a:p>
        </p:txBody>
      </p:sp>
      <p:pic>
        <p:nvPicPr>
          <p:cNvPr id="95" name="«Развитие зрительного восприятия у детей с нарушением зрения по средствам дидактических игр и упражнений», изображение №5" descr="«Развитие зрительного восприятия у детей с нарушением зрения по средствам дидактических игр и упражнений», изображение №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25" y="1428750"/>
            <a:ext cx="8326438" cy="5072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Аспект">
  <a:themeElements>
    <a:clrScheme name="Аспект">
      <a:dk1>
        <a:srgbClr val="000000"/>
      </a:dk1>
      <a:lt1>
        <a:srgbClr val="E3DED1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Аспект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Аспект">
  <a:themeElements>
    <a:clrScheme name="Аспект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Аспект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