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</p:sldIdLst>
  <p:sldSz cx="9144000" cy="6858000" type="screen4x3"/>
  <p:notesSz cx="9144000" cy="6858000"/>
  <p:embeddedFontLst>
    <p:embeddedFont>
      <p:font typeface="Arial" panose="020B0604020202020204" pitchFamily="34" charset="0"/>
      <p:regular r:id="rId20"/>
      <p:bold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onotype Corsiva" panose="03010101010201010101" pitchFamily="66" charset="0"/>
      <p:italic r:id="rId27"/>
      <p:boldItalic r:id="rId28"/>
    </p:embeddedFont>
    <p:embeddedFont>
      <p:font typeface="Times New Roman" panose="02020603050405020304" pitchFamily="18" charset="0"/>
      <p:regular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1810" y="29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1">
                <a:solidFill>
                  <a:srgbClr val="3333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1">
                <a:solidFill>
                  <a:srgbClr val="3333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1">
                <a:solidFill>
                  <a:srgbClr val="3333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6FC0">
              <a:alpha val="1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36673" y="643254"/>
            <a:ext cx="5470652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1">
                <a:solidFill>
                  <a:srgbClr val="3333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90168" y="1186053"/>
            <a:ext cx="7763662" cy="4745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g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6400" y="381000"/>
            <a:ext cx="653097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1" i="1" spc="-5" dirty="0">
                <a:solidFill>
                  <a:srgbClr val="006FC0"/>
                </a:solidFill>
                <a:latin typeface="Monotype Corsiva"/>
                <a:cs typeface="Monotype Corsiva"/>
              </a:rPr>
              <a:t>Гжельская</a:t>
            </a:r>
            <a:r>
              <a:rPr sz="7200" b="1" i="1" spc="-55" dirty="0">
                <a:solidFill>
                  <a:srgbClr val="006FC0"/>
                </a:solidFill>
                <a:latin typeface="Monotype Corsiva"/>
                <a:cs typeface="Monotype Corsiva"/>
              </a:rPr>
              <a:t> </a:t>
            </a:r>
            <a:r>
              <a:rPr sz="7200" b="1" i="1" dirty="0">
                <a:solidFill>
                  <a:srgbClr val="006FC0"/>
                </a:solidFill>
                <a:latin typeface="Monotype Corsiva"/>
                <a:cs typeface="Monotype Corsiva"/>
              </a:rPr>
              <a:t>роспись</a:t>
            </a:r>
            <a:endParaRPr sz="7200" dirty="0">
              <a:latin typeface="Monotype Corsiva"/>
              <a:cs typeface="Monotype Corsiv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51050" y="1844675"/>
            <a:ext cx="5257800" cy="4537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647700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260045"/>
            <a:ext cx="8153400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4400" i="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Мазковая </a:t>
            </a:r>
            <a:r>
              <a:rPr sz="4400" i="0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роспись.</a:t>
            </a:r>
            <a:r>
              <a:rPr sz="4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i="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Цветочек.</a:t>
            </a:r>
            <a:endParaRPr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47875" y="1052575"/>
            <a:ext cx="6910325" cy="56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647700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7087" y="260045"/>
            <a:ext cx="7956550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4400" i="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Точки и прямые </a:t>
            </a:r>
            <a:r>
              <a:rPr sz="4400" i="0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линии</a:t>
            </a:r>
            <a:endParaRPr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087" y="1052512"/>
            <a:ext cx="7956550" cy="5575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647700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152146"/>
            <a:ext cx="8077199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4400" i="0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«Капелька»</a:t>
            </a:r>
            <a:endParaRPr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87450" y="836674"/>
            <a:ext cx="7200900" cy="5932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647700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9430" y="1276650"/>
            <a:ext cx="3109849" cy="5472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076825" y="1052512"/>
            <a:ext cx="3744849" cy="56165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647700" cy="6857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47700" y="713574"/>
            <a:ext cx="8382000" cy="4537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675"/>
              </a:lnSpc>
            </a:pPr>
            <a:r>
              <a:rPr sz="2000" i="0" spc="-1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Концом</a:t>
            </a:r>
            <a:r>
              <a:rPr sz="2000" i="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i="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кисти </a:t>
            </a:r>
            <a:r>
              <a:rPr sz="2000" i="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наносят </a:t>
            </a:r>
            <a:r>
              <a:rPr sz="2000" i="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жилки, </a:t>
            </a:r>
            <a:r>
              <a:rPr sz="2000" i="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штриховку </a:t>
            </a:r>
            <a:r>
              <a:rPr sz="2000" i="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000" i="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прихотливо </a:t>
            </a:r>
            <a:r>
              <a:rPr sz="2000" i="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изогнутые </a:t>
            </a:r>
            <a:r>
              <a:rPr sz="2000" i="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стебельки </a:t>
            </a:r>
            <a:r>
              <a:rPr sz="2000" i="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000" i="0" spc="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i="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усики.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D6BF6A4-E8C8-41C2-8279-EEA501C1FA0B}"/>
              </a:ext>
            </a:extLst>
          </p:cNvPr>
          <p:cNvSpPr/>
          <p:nvPr/>
        </p:nvSpPr>
        <p:spPr>
          <a:xfrm>
            <a:off x="849430" y="0"/>
            <a:ext cx="7994015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2665" algn="just">
              <a:lnSpc>
                <a:spcPts val="4555"/>
              </a:lnSpc>
              <a:spcBef>
                <a:spcPts val="95"/>
              </a:spcBef>
            </a:pPr>
            <a:r>
              <a:rPr lang="ru-RU" sz="4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Бордюры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9138" y="89992"/>
            <a:ext cx="8120062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3500" marR="5080" indent="-2591435" algn="ctr">
              <a:lnSpc>
                <a:spcPct val="100000"/>
              </a:lnSpc>
              <a:spcBef>
                <a:spcPts val="100"/>
              </a:spcBef>
            </a:pPr>
            <a:r>
              <a:rPr sz="4400" i="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Последовательность росписи  птицы</a:t>
            </a:r>
            <a:endParaRPr sz="4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9137" y="1412937"/>
            <a:ext cx="7704074" cy="5322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647700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224529"/>
            <a:ext cx="7980362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Последовательность росписи</a:t>
            </a:r>
            <a:r>
              <a:rPr sz="4400" i="0" spc="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блюда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477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03228" y="1361616"/>
            <a:ext cx="2508250" cy="24479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94223" y="1372502"/>
            <a:ext cx="2512949" cy="24479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6629" y="4163774"/>
            <a:ext cx="2506599" cy="24479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52157" y="4163775"/>
            <a:ext cx="2457450" cy="24479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22671" y="4182825"/>
            <a:ext cx="2484501" cy="24288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112" y="158877"/>
            <a:ext cx="8015287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Гжельские</a:t>
            </a:r>
            <a:r>
              <a:rPr sz="4400" i="0" spc="-4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i="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игрушки-сувениры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477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0112" y="907922"/>
            <a:ext cx="2740025" cy="25321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51023" y="949413"/>
            <a:ext cx="4095750" cy="33845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15472" y="3364015"/>
            <a:ext cx="2484373" cy="33242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22801" y="3962400"/>
            <a:ext cx="1814449" cy="22303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11187" y="4065651"/>
            <a:ext cx="3313049" cy="27923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1050" y="260222"/>
            <a:ext cx="3133725" cy="3240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84726" y="2754375"/>
            <a:ext cx="3271774" cy="41036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1550" y="3429000"/>
            <a:ext cx="2341626" cy="3428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32651" y="980947"/>
            <a:ext cx="1812925" cy="22305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647700" cy="68579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0"/>
            <a:ext cx="6477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7B230D0F-569D-4D97-829A-9646E9002755}"/>
              </a:ext>
            </a:extLst>
          </p:cNvPr>
          <p:cNvSpPr/>
          <p:nvPr/>
        </p:nvSpPr>
        <p:spPr>
          <a:xfrm>
            <a:off x="2133600" y="1981200"/>
            <a:ext cx="5257800" cy="4537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1C5A9E-A6F7-42FD-8366-D11AE87AB0FE}"/>
              </a:ext>
            </a:extLst>
          </p:cNvPr>
          <p:cNvSpPr txBox="1"/>
          <p:nvPr/>
        </p:nvSpPr>
        <p:spPr>
          <a:xfrm>
            <a:off x="647701" y="533400"/>
            <a:ext cx="8343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862665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98117" y="54940"/>
            <a:ext cx="163385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Гжель</a:t>
            </a:r>
            <a:endParaRPr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0168" y="1250872"/>
            <a:ext cx="3881832" cy="40132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386715" algn="r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 да вазы, что за диво,</a:t>
            </a:r>
            <a:r>
              <a:rPr sz="2000" spc="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хороши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430530" algn="r">
              <a:lnSpc>
                <a:spcPct val="100000"/>
              </a:lnSpc>
            </a:pP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та, и</a:t>
            </a:r>
            <a:r>
              <a:rPr sz="2000" spc="-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та,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нарядны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красивы,</a:t>
            </a:r>
            <a:r>
              <a:rPr sz="2000" spc="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расписные,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99285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в</a:t>
            </a:r>
            <a:r>
              <a:rPr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цветах!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и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роза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ромашка,</a:t>
            </a:r>
            <a:r>
              <a:rPr sz="2000" spc="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одуванчик,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51815" indent="2000885">
              <a:lnSpc>
                <a:spcPct val="100000"/>
              </a:lnSpc>
            </a:pP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асиль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и,  С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синей сеточкой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2000" spc="6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краю,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>
              <a:lnSpc>
                <a:spcPct val="100000"/>
              </a:lnSpc>
            </a:pP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 глаз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sz="2000" spc="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отвести.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Сотворили это чудо не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2000" spc="1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тридевять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46355" indent="2743200">
              <a:lnSpc>
                <a:spcPct val="100000"/>
              </a:lnSpc>
            </a:pP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 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Расписали ту посуду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000" spc="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Руси,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0">
              <a:lnSpc>
                <a:spcPct val="100000"/>
              </a:lnSpc>
            </a:pP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местечке</a:t>
            </a:r>
            <a:r>
              <a:rPr sz="2000" spc="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Гжель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6477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82033" y="1492250"/>
            <a:ext cx="2857500" cy="3771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63291" y="-10503"/>
            <a:ext cx="3048000" cy="29813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72225" y="3378200"/>
            <a:ext cx="2600325" cy="34797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201" y="100431"/>
            <a:ext cx="8077200" cy="976549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R="63500" algn="ctr">
              <a:lnSpc>
                <a:spcPct val="100000"/>
              </a:lnSpc>
              <a:spcBef>
                <a:spcPts val="495"/>
              </a:spcBef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Издавна </a:t>
            </a:r>
            <a:r>
              <a:rPr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говорили</a:t>
            </a:r>
            <a:r>
              <a:rPr sz="28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гжельцы:</a:t>
            </a:r>
          </a:p>
          <a:p>
            <a:pPr algn="ctr">
              <a:lnSpc>
                <a:spcPct val="100000"/>
              </a:lnSpc>
              <a:spcBef>
                <a:spcPts val="395"/>
              </a:spcBef>
            </a:pPr>
            <a:r>
              <a:rPr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 землѐй </a:t>
            </a:r>
            <a:r>
              <a:rPr sz="2800" i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кормимся, глина </a:t>
            </a:r>
            <a:r>
              <a:rPr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наше</a:t>
            </a:r>
            <a:r>
              <a:rPr sz="2800" i="1" spc="-1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i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золото»</a:t>
            </a:r>
            <a:endParaRPr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1" y="4814476"/>
            <a:ext cx="8077200" cy="1700466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660"/>
              </a:spcBef>
              <a:tabLst>
                <a:tab pos="6033135" algn="l"/>
              </a:tabLst>
            </a:pP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Гжель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фарфоровые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</a:t>
            </a:r>
            <a:r>
              <a:rPr sz="2000" spc="-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сине-белог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sz="2000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цвета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indent="5715">
              <a:lnSpc>
                <a:spcPct val="100000"/>
              </a:lnSpc>
              <a:spcBef>
                <a:spcPts val="565"/>
              </a:spcBef>
              <a:tabLst>
                <a:tab pos="1501140" algn="l"/>
              </a:tabLst>
            </a:pPr>
            <a:r>
              <a:rPr sz="2000" spc="-1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название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получила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 села, </a:t>
            </a:r>
            <a:r>
              <a:rPr sz="2000" spc="-1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60 км от Москвы.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Родиной </a:t>
            </a:r>
            <a:r>
              <a:rPr sz="2000" spc="-1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Гжели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000" spc="-2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считается</a:t>
            </a:r>
            <a:r>
              <a:rPr lang="ru-RU"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  </a:t>
            </a:r>
            <a:r>
              <a:rPr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изготавливать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изделия.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гжельские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 глины.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произошло </a:t>
            </a:r>
            <a:r>
              <a:rPr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давно – </a:t>
            </a:r>
            <a:r>
              <a:rPr sz="2000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14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веке, </a:t>
            </a:r>
            <a:r>
              <a:rPr sz="2000" spc="-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почти 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sz="2000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назад.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6477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55620" y="1193291"/>
            <a:ext cx="3726180" cy="36211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31975" y="260350"/>
            <a:ext cx="6589649" cy="4902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63016" y="5257546"/>
            <a:ext cx="8014970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Гжельская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 </a:t>
            </a:r>
            <a:r>
              <a:rPr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богата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высококачественными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глинами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белого  </a:t>
            </a:r>
            <a:r>
              <a:rPr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цвета. </a:t>
            </a:r>
            <a:r>
              <a:rPr sz="2000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изготавливают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</a:t>
            </a:r>
            <a:r>
              <a:rPr sz="2000" spc="-1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быта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2000" spc="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715" algn="just">
              <a:lnSpc>
                <a:spcPct val="100000"/>
              </a:lnSpc>
            </a:pP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«Гжель»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родственник слова </a:t>
            </a:r>
            <a:r>
              <a:rPr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«жечь».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sz="2000" spc="49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глины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прочности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обжигают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spc="-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печах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высокой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температуре. 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«Гжель»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слышится </a:t>
            </a:r>
            <a:r>
              <a:rPr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отзвук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глагола</a:t>
            </a:r>
            <a:r>
              <a:rPr sz="2000" spc="9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«жечь».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647700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283241"/>
            <a:ext cx="4647184" cy="629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486400" y="629858"/>
            <a:ext cx="3429000" cy="49372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spc="-1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Роспись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2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Гжели</a:t>
            </a:r>
            <a:r>
              <a:rPr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выполняется </a:t>
            </a:r>
            <a:r>
              <a:rPr sz="2000" spc="-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кобальтом.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Каждое </a:t>
            </a:r>
            <a:r>
              <a:rPr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изделие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обжигали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раза: 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для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закрепления формы,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sz="2000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росписи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2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</a:t>
            </a:r>
            <a:r>
              <a:rPr lang="ru-RU"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2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кобальтом</a:t>
            </a:r>
            <a:r>
              <a:rPr sz="2000" spc="-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2000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3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кобальт</a:t>
            </a:r>
            <a:r>
              <a:rPr sz="2000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</a:t>
            </a:r>
            <a:r>
              <a:rPr sz="2000" spc="-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потому,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выгорает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температуре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свыше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градусов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000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 красивый синий  </a:t>
            </a:r>
            <a:r>
              <a:rPr sz="2000" spc="-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оттенков. Но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оттенки </a:t>
            </a:r>
            <a:r>
              <a:rPr sz="2000" spc="-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цвета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появляются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лишь после 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обжига,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сыром виде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</a:t>
            </a:r>
            <a:r>
              <a:rPr sz="2000" spc="-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кобальтом </a:t>
            </a:r>
            <a:r>
              <a:rPr sz="2000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выглядит</a:t>
            </a:r>
            <a:r>
              <a:rPr sz="2000" spc="6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серо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-ч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sz="2000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рным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647700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6275" y="4767198"/>
            <a:ext cx="7982584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00" algn="just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же украшали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 </a:t>
            </a:r>
            <a:r>
              <a:rPr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гжельские мастера?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Широкой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полосой  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букетом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выделяется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сосуда, более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узкими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лентами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 </a:t>
            </a:r>
            <a:r>
              <a:rPr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горла,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дна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ручек.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мотивами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росписи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травка, 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злаки,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птицы,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полевые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садовые </a:t>
            </a:r>
            <a:r>
              <a:rPr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цветы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розы,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астры,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гвоздики,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перерабатывается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довольно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условной, </a:t>
            </a:r>
            <a:r>
              <a:rPr sz="20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живописной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декоративной.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477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38549" y="-22353"/>
            <a:ext cx="5005451" cy="4789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06486" y="3036760"/>
            <a:ext cx="1800225" cy="1409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3352800" y="3815301"/>
            <a:ext cx="1693799" cy="5921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8926" y="0"/>
            <a:ext cx="5313299" cy="4876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3016" y="4876800"/>
            <a:ext cx="8152384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644650" algn="l"/>
                <a:tab pos="2283460" algn="l"/>
                <a:tab pos="2582545" algn="l"/>
                <a:tab pos="3830320" algn="l"/>
                <a:tab pos="4548505" algn="l"/>
                <a:tab pos="5473700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spc="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000" spc="-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й, с</a:t>
            </a:r>
            <a:r>
              <a:rPr lang="ru-RU" sz="2000" spc="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мый и</a:t>
            </a:r>
            <a:r>
              <a:rPr lang="ru-RU"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ru-RU" sz="2000" spc="-9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енны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ru-RU" sz="2000" spc="-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 – гж</a:t>
            </a:r>
            <a:r>
              <a:rPr lang="ru-RU" sz="2000" spc="-7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льс</a:t>
            </a:r>
            <a:r>
              <a:rPr lang="ru-RU" sz="2000" spc="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000" spc="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Ин</a:t>
            </a:r>
            <a:r>
              <a:rPr lang="ru-RU" sz="2000" spc="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spc="-8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sz="2000" spc="-1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изображена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крупно, широкими мазками,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написана тоненькой 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кисточкой. Концом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кисти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наносят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жилки,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штриховку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прихотливо 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изогнутые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стебельки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усики.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затейливая,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нарядная 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получается  посуда.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Полюбилась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людям,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 </a:t>
            </a:r>
            <a:r>
              <a:rPr sz="2000" spc="-1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называть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«нежно-голубое  </a:t>
            </a:r>
            <a:r>
              <a:rPr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чудо».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647700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1306"/>
            <a:ext cx="8153399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4400" i="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Посуда</a:t>
            </a:r>
            <a:endParaRPr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2466" y="5107685"/>
            <a:ext cx="8319133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spc="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	</a:t>
            </a:r>
            <a:r>
              <a:rPr lang="ru-RU"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жели 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 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</a:t>
            </a:r>
            <a:r>
              <a:rPr lang="ru-RU"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форме и 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чени</a:t>
            </a:r>
            <a:r>
              <a:rPr lang="ru-RU"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тарелки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000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sz="2000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нки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солонки,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чашки, чайники,</a:t>
            </a:r>
            <a:r>
              <a:rPr sz="2000" spc="-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миски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оформляются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части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предмета. Замкнутым  орнаментом расписывают тулово, основание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горлышко.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Ручка 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носик обычно украшаются ленточным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орнаментом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голубым 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цветом.</a:t>
            </a: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6477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51050" y="836675"/>
            <a:ext cx="5400675" cy="40337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46351" y="831850"/>
            <a:ext cx="5410200" cy="4043679"/>
          </a:xfrm>
          <a:custGeom>
            <a:avLst/>
            <a:gdLst/>
            <a:ahLst/>
            <a:cxnLst/>
            <a:rect l="l" t="t" r="r" b="b"/>
            <a:pathLst>
              <a:path w="5410200" h="4043679">
                <a:moveTo>
                  <a:pt x="0" y="4043299"/>
                </a:moveTo>
                <a:lnTo>
                  <a:pt x="5410200" y="4043299"/>
                </a:lnTo>
                <a:lnTo>
                  <a:pt x="5410200" y="0"/>
                </a:lnTo>
                <a:lnTo>
                  <a:pt x="0" y="0"/>
                </a:lnTo>
                <a:lnTo>
                  <a:pt x="0" y="4043299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296621"/>
            <a:ext cx="8153400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4400" i="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Мазок</a:t>
            </a:r>
            <a:endParaRPr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0169" y="1186053"/>
            <a:ext cx="2967431" cy="5050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2735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Мастера</a:t>
            </a:r>
            <a:r>
              <a:rPr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применяют</a:t>
            </a:r>
          </a:p>
          <a:p>
            <a:pPr marL="354965">
              <a:lnSpc>
                <a:spcPts val="2595"/>
              </a:lnSpc>
            </a:pPr>
            <a:r>
              <a:rPr sz="2000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«мазок на одну</a:t>
            </a:r>
            <a:r>
              <a:rPr sz="2000" b="1" spc="-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сторону»</a:t>
            </a:r>
            <a:endParaRPr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>
              <a:lnSpc>
                <a:spcPts val="2735"/>
              </a:lnSpc>
            </a:pP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sz="2000" dirty="0">
                <a:solidFill>
                  <a:srgbClr val="2525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«мазок </a:t>
            </a:r>
            <a:r>
              <a:rPr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2000" b="1" spc="-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тенями».</a:t>
            </a:r>
            <a:endParaRPr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 marR="102235" indent="-342900">
              <a:lnSpc>
                <a:spcPct val="90000"/>
              </a:lnSpc>
              <a:spcBef>
                <a:spcPts val="57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Мазки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кладут широкими  </a:t>
            </a:r>
            <a:r>
              <a:rPr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круговым </a:t>
            </a:r>
            <a:r>
              <a:rPr sz="2000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движением</a:t>
            </a:r>
            <a:r>
              <a:rPr sz="2000" spc="-5" dirty="0">
                <a:solidFill>
                  <a:srgbClr val="2525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виден постепенный 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светлого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sz="2000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мному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Мазок-пятно  </a:t>
            </a:r>
            <a:r>
              <a:rPr sz="2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дополняет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тонкая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линия:  прямая, волнистая,  спиральная,</a:t>
            </a:r>
            <a:r>
              <a:rPr sz="20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округлая.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 marR="5080">
              <a:lnSpc>
                <a:spcPct val="90000"/>
              </a:lnSpc>
            </a:pPr>
            <a:r>
              <a:rPr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подч</a:t>
            </a:r>
            <a:r>
              <a:rPr lang="ru-RU" sz="20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sz="2000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ркивает</a:t>
            </a:r>
            <a:r>
              <a:rPr sz="2000" spc="-9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  цвета и </a:t>
            </a:r>
            <a:r>
              <a:rPr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  самостоятельный</a:t>
            </a:r>
            <a:r>
              <a:rPr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узор</a:t>
            </a:r>
            <a:r>
              <a:rPr sz="2000" dirty="0">
                <a:solidFill>
                  <a:srgbClr val="2525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38600" y="1268412"/>
            <a:ext cx="4953000" cy="52929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647700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</TotalTime>
  <Words>532</Words>
  <Application>Microsoft Office PowerPoint</Application>
  <PresentationFormat>Экран (4:3)</PresentationFormat>
  <Paragraphs>38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Times New Roman</vt:lpstr>
      <vt:lpstr>Arial</vt:lpstr>
      <vt:lpstr>Calibri</vt:lpstr>
      <vt:lpstr>Monotype Corsiva</vt:lpstr>
      <vt:lpstr>Office Theme</vt:lpstr>
      <vt:lpstr>Гжельская роспись</vt:lpstr>
      <vt:lpstr>Гжель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Посуда</vt:lpstr>
      <vt:lpstr>Мазок</vt:lpstr>
      <vt:lpstr>Мазковая роспись. Цветочек.</vt:lpstr>
      <vt:lpstr>Точки и прямые линии</vt:lpstr>
      <vt:lpstr>«Капелька»</vt:lpstr>
      <vt:lpstr>Концом кисти наносят жилки, штриховку и прихотливо изогнутые стебельки и усики.</vt:lpstr>
      <vt:lpstr>Последовательность росписи  птицы</vt:lpstr>
      <vt:lpstr>Последовательность росписи блюда</vt:lpstr>
      <vt:lpstr>Гжельские игрушки-сувениры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Искусство Гжели. Истоки и современное рзвитие</dc:title>
  <dc:creator>Исакова</dc:creator>
  <cp:lastModifiedBy>Важенкова Варвара Федоровна</cp:lastModifiedBy>
  <cp:revision>3</cp:revision>
  <dcterms:created xsi:type="dcterms:W3CDTF">2020-03-23T02:40:50Z</dcterms:created>
  <dcterms:modified xsi:type="dcterms:W3CDTF">2020-04-14T21:20:41Z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2017-02-01T00:00:00Z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2020-03-23T00:00:00Z</vt:filetime>
  </property>
</Properties>
</file>