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64" r:id="rId5"/>
    <p:sldId id="259" r:id="rId6"/>
    <p:sldId id="261" r:id="rId7"/>
    <p:sldId id="260" r:id="rId8"/>
    <p:sldId id="262" r:id="rId9"/>
    <p:sldId id="267" r:id="rId10"/>
    <p:sldId id="268" r:id="rId11"/>
    <p:sldId id="271" r:id="rId12"/>
    <p:sldId id="270" r:id="rId13"/>
    <p:sldId id="269" r:id="rId14"/>
    <p:sldId id="263" r:id="rId15"/>
    <p:sldId id="272" r:id="rId16"/>
    <p:sldId id="265" r:id="rId17"/>
  </p:sldIdLst>
  <p:sldSz cx="12192000" cy="6858000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6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7470391-CE32-4BEB-B1BF-F75FB10FA9C9}" type="datetime1">
              <a:rPr lang="ru-RU"/>
              <a:pPr>
                <a:defRPr/>
              </a:pPr>
              <a:t>28.10.2021</a:t>
            </a:fld>
            <a:endParaRPr lang="ru-RU" dirty="0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34B8511-87D2-4466-9B5E-74DB494F545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9DCAD8-0E90-41B8-94E8-2884ADC6FCFB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3B384EC-3237-44F9-886C-647903AFF46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86D751CD-82FD-4803-9C80-F6E75A733CB2}" type="slidenum">
              <a:rPr lang="ru-RU" altLang="en-US">
                <a:latin typeface="Calibri" panose="020F0502020204030204" pitchFamily="34" charset="0"/>
              </a:rPr>
              <a:pPr/>
              <a:t>1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22A45B9F-0E6D-4FA2-93D6-D9E6EEB4880C}" type="slidenum">
              <a:rPr lang="ru-RU" altLang="en-US">
                <a:latin typeface="Calibri" panose="020F0502020204030204" pitchFamily="34" charset="0"/>
              </a:rPr>
              <a:pPr/>
              <a:t>16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8D4FF76C-B4EC-4F5A-AA93-FC039BD9B6B5}" type="slidenum">
              <a:rPr lang="ru-RU" altLang="en-US">
                <a:latin typeface="Calibri" panose="020F0502020204030204" pitchFamily="34" charset="0"/>
              </a:rPr>
              <a:pPr/>
              <a:t>2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BEDDFEE4-3B3A-418D-A0D9-205AE925BDA1}" type="slidenum">
              <a:rPr lang="ru-RU" altLang="en-US">
                <a:latin typeface="Calibri" panose="020F0502020204030204" pitchFamily="34" charset="0"/>
              </a:rPr>
              <a:pPr/>
              <a:t>3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DBB3D06A-D53C-47E9-83F1-9664B010EF7A}" type="slidenum">
              <a:rPr lang="ru-RU" altLang="en-US">
                <a:latin typeface="Calibri" panose="020F0502020204030204" pitchFamily="34" charset="0"/>
              </a:rPr>
              <a:pPr/>
              <a:t>4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3FE806E1-3046-4523-B083-16AB0A85E7E6}" type="slidenum">
              <a:rPr lang="ru-RU" altLang="en-US">
                <a:latin typeface="Calibri" panose="020F0502020204030204" pitchFamily="34" charset="0"/>
              </a:rPr>
              <a:pPr/>
              <a:t>5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B746EE4E-0AB6-44CF-9E5C-1A863B2CC14E}" type="slidenum">
              <a:rPr lang="ru-RU" altLang="en-US">
                <a:latin typeface="Calibri" panose="020F0502020204030204" pitchFamily="34" charset="0"/>
              </a:rPr>
              <a:pPr/>
              <a:t>6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8A05612B-506D-4722-96F7-BAAB4FA40F12}" type="slidenum">
              <a:rPr lang="ru-RU" altLang="en-US">
                <a:latin typeface="Calibri" panose="020F0502020204030204" pitchFamily="34" charset="0"/>
              </a:rPr>
              <a:pPr/>
              <a:t>7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44AC6465-AEBF-4F5E-9880-3CB6763E641F}" type="slidenum">
              <a:rPr lang="ru-RU" altLang="en-US">
                <a:latin typeface="Calibri" panose="020F0502020204030204" pitchFamily="34" charset="0"/>
              </a:rPr>
              <a:pPr/>
              <a:t>8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fld id="{0BC3952E-64F7-4292-81C0-3F42C542883F}" type="slidenum">
              <a:rPr lang="ru-RU" altLang="en-US">
                <a:latin typeface="Calibri" panose="020F0502020204030204" pitchFamily="34" charset="0"/>
              </a:rPr>
              <a:pPr/>
              <a:t>14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 6"/>
          <p:cNvSpPr>
            <a:spLocks/>
          </p:cNvSpPr>
          <p:nvPr/>
        </p:nvSpPr>
        <p:spPr bwMode="auto">
          <a:xfrm>
            <a:off x="3557588" y="630238"/>
            <a:ext cx="5235575" cy="5229225"/>
          </a:xfrm>
          <a:custGeom>
            <a:avLst/>
            <a:gdLst>
              <a:gd name="T0" fmla="*/ 1802 w 3298"/>
              <a:gd name="T1" fmla="*/ 55 h 3294"/>
              <a:gd name="T2" fmla="*/ 1984 w 3298"/>
              <a:gd name="T3" fmla="*/ 129 h 3294"/>
              <a:gd name="T4" fmla="*/ 2187 w 3298"/>
              <a:gd name="T5" fmla="*/ 111 h 3294"/>
              <a:gd name="T6" fmla="*/ 2350 w 3298"/>
              <a:gd name="T7" fmla="*/ 175 h 3294"/>
              <a:gd name="T8" fmla="*/ 2467 w 3298"/>
              <a:gd name="T9" fmla="*/ 319 h 3294"/>
              <a:gd name="T10" fmla="*/ 2623 w 3298"/>
              <a:gd name="T11" fmla="*/ 402 h 3294"/>
              <a:gd name="T12" fmla="*/ 2793 w 3298"/>
              <a:gd name="T13" fmla="*/ 464 h 3294"/>
              <a:gd name="T14" fmla="*/ 2879 w 3298"/>
              <a:gd name="T15" fmla="*/ 613 h 3294"/>
              <a:gd name="T16" fmla="*/ 2940 w 3298"/>
              <a:gd name="T17" fmla="*/ 785 h 3294"/>
              <a:gd name="T18" fmla="*/ 3076 w 3298"/>
              <a:gd name="T19" fmla="*/ 907 h 3294"/>
              <a:gd name="T20" fmla="*/ 3182 w 3298"/>
              <a:gd name="T21" fmla="*/ 1047 h 3294"/>
              <a:gd name="T22" fmla="*/ 3171 w 3298"/>
              <a:gd name="T23" fmla="*/ 1246 h 3294"/>
              <a:gd name="T24" fmla="*/ 3209 w 3298"/>
              <a:gd name="T25" fmla="*/ 1434 h 3294"/>
              <a:gd name="T26" fmla="*/ 3295 w 3298"/>
              <a:gd name="T27" fmla="*/ 1615 h 3294"/>
              <a:gd name="T28" fmla="*/ 3243 w 3298"/>
              <a:gd name="T29" fmla="*/ 1800 h 3294"/>
              <a:gd name="T30" fmla="*/ 3169 w 3298"/>
              <a:gd name="T31" fmla="*/ 1981 h 3294"/>
              <a:gd name="T32" fmla="*/ 3187 w 3298"/>
              <a:gd name="T33" fmla="*/ 2184 h 3294"/>
              <a:gd name="T34" fmla="*/ 3123 w 3298"/>
              <a:gd name="T35" fmla="*/ 2347 h 3294"/>
              <a:gd name="T36" fmla="*/ 2978 w 3298"/>
              <a:gd name="T37" fmla="*/ 2464 h 3294"/>
              <a:gd name="T38" fmla="*/ 2895 w 3298"/>
              <a:gd name="T39" fmla="*/ 2620 h 3294"/>
              <a:gd name="T40" fmla="*/ 2833 w 3298"/>
              <a:gd name="T41" fmla="*/ 2790 h 3294"/>
              <a:gd name="T42" fmla="*/ 2684 w 3298"/>
              <a:gd name="T43" fmla="*/ 2876 h 3294"/>
              <a:gd name="T44" fmla="*/ 2512 w 3298"/>
              <a:gd name="T45" fmla="*/ 2937 h 3294"/>
              <a:gd name="T46" fmla="*/ 2390 w 3298"/>
              <a:gd name="T47" fmla="*/ 3072 h 3294"/>
              <a:gd name="T48" fmla="*/ 2250 w 3298"/>
              <a:gd name="T49" fmla="*/ 3178 h 3294"/>
              <a:gd name="T50" fmla="*/ 2051 w 3298"/>
              <a:gd name="T51" fmla="*/ 3167 h 3294"/>
              <a:gd name="T52" fmla="*/ 1862 w 3298"/>
              <a:gd name="T53" fmla="*/ 3205 h 3294"/>
              <a:gd name="T54" fmla="*/ 1681 w 3298"/>
              <a:gd name="T55" fmla="*/ 3291 h 3294"/>
              <a:gd name="T56" fmla="*/ 1496 w 3298"/>
              <a:gd name="T57" fmla="*/ 3239 h 3294"/>
              <a:gd name="T58" fmla="*/ 1314 w 3298"/>
              <a:gd name="T59" fmla="*/ 3165 h 3294"/>
              <a:gd name="T60" fmla="*/ 1111 w 3298"/>
              <a:gd name="T61" fmla="*/ 3183 h 3294"/>
              <a:gd name="T62" fmla="*/ 948 w 3298"/>
              <a:gd name="T63" fmla="*/ 3119 h 3294"/>
              <a:gd name="T64" fmla="*/ 831 w 3298"/>
              <a:gd name="T65" fmla="*/ 2975 h 3294"/>
              <a:gd name="T66" fmla="*/ 675 w 3298"/>
              <a:gd name="T67" fmla="*/ 2892 h 3294"/>
              <a:gd name="T68" fmla="*/ 505 w 3298"/>
              <a:gd name="T69" fmla="*/ 2830 h 3294"/>
              <a:gd name="T70" fmla="*/ 419 w 3298"/>
              <a:gd name="T71" fmla="*/ 2681 h 3294"/>
              <a:gd name="T72" fmla="*/ 358 w 3298"/>
              <a:gd name="T73" fmla="*/ 2509 h 3294"/>
              <a:gd name="T74" fmla="*/ 222 w 3298"/>
              <a:gd name="T75" fmla="*/ 2387 h 3294"/>
              <a:gd name="T76" fmla="*/ 116 w 3298"/>
              <a:gd name="T77" fmla="*/ 2247 h 3294"/>
              <a:gd name="T78" fmla="*/ 127 w 3298"/>
              <a:gd name="T79" fmla="*/ 2048 h 3294"/>
              <a:gd name="T80" fmla="*/ 90 w 3298"/>
              <a:gd name="T81" fmla="*/ 1860 h 3294"/>
              <a:gd name="T82" fmla="*/ 3 w 3298"/>
              <a:gd name="T83" fmla="*/ 1679 h 3294"/>
              <a:gd name="T84" fmla="*/ 55 w 3298"/>
              <a:gd name="T85" fmla="*/ 1494 h 3294"/>
              <a:gd name="T86" fmla="*/ 129 w 3298"/>
              <a:gd name="T87" fmla="*/ 1313 h 3294"/>
              <a:gd name="T88" fmla="*/ 111 w 3298"/>
              <a:gd name="T89" fmla="*/ 1110 h 3294"/>
              <a:gd name="T90" fmla="*/ 175 w 3298"/>
              <a:gd name="T91" fmla="*/ 947 h 3294"/>
              <a:gd name="T92" fmla="*/ 320 w 3298"/>
              <a:gd name="T93" fmla="*/ 830 h 3294"/>
              <a:gd name="T94" fmla="*/ 403 w 3298"/>
              <a:gd name="T95" fmla="*/ 674 h 3294"/>
              <a:gd name="T96" fmla="*/ 465 w 3298"/>
              <a:gd name="T97" fmla="*/ 504 h 3294"/>
              <a:gd name="T98" fmla="*/ 614 w 3298"/>
              <a:gd name="T99" fmla="*/ 418 h 3294"/>
              <a:gd name="T100" fmla="*/ 786 w 3298"/>
              <a:gd name="T101" fmla="*/ 357 h 3294"/>
              <a:gd name="T102" fmla="*/ 908 w 3298"/>
              <a:gd name="T103" fmla="*/ 222 h 3294"/>
              <a:gd name="T104" fmla="*/ 1048 w 3298"/>
              <a:gd name="T105" fmla="*/ 116 h 3294"/>
              <a:gd name="T106" fmla="*/ 1247 w 3298"/>
              <a:gd name="T107" fmla="*/ 127 h 3294"/>
              <a:gd name="T108" fmla="*/ 1436 w 3298"/>
              <a:gd name="T109" fmla="*/ 89 h 3294"/>
              <a:gd name="T110" fmla="*/ 1617 w 3298"/>
              <a:gd name="T111" fmla="*/ 3 h 3294"/>
              <a:gd name="T112" fmla="*/ 0 w 3298"/>
              <a:gd name="T113" fmla="*/ 0 h 3294"/>
              <a:gd name="T114" fmla="*/ 3298 w 3298"/>
              <a:gd name="T115" fmla="*/ 3294 h 3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T112" t="T113" r="T114" b="T115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Прямоугольник 12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375400"/>
            <a:ext cx="2330450" cy="349250"/>
          </a:xfrm>
        </p:spPr>
        <p:txBody>
          <a:bodyPr/>
          <a:lstStyle>
            <a:lvl1pPr>
              <a:defRPr baseline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3F0059C-0B16-45CA-AF2C-F36CC5059F92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79888" y="6375400"/>
            <a:ext cx="4114800" cy="34607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067800" y="6375400"/>
            <a:ext cx="2328863" cy="346075"/>
          </a:xfrm>
        </p:spPr>
        <p:txBody>
          <a:bodyPr/>
          <a:lstStyle>
            <a:lvl1pPr>
              <a:defRPr>
                <a:solidFill>
                  <a:srgbClr val="895E04"/>
                </a:solidFill>
              </a:defRPr>
            </a:lvl1pPr>
          </a:lstStyle>
          <a:p>
            <a:fld id="{A049BEE1-F412-4FF4-B268-D0C0296CC3F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6919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D1F42-868C-4F8F-AA76-337CC4D1EFA4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70D5C-B450-4285-AC3C-7C400766165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422893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F3C10-1C15-499D-8D89-2C680646F035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6D933-179D-494C-AB00-AACE8DEE758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62030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63F8-0788-4E2D-B46D-F876786C81E7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9BF81-4570-4A37-85D5-D71380F0596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56517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 6"/>
          <p:cNvGrpSpPr>
            <a:grpSpLocks/>
          </p:cNvGrpSpPr>
          <p:nvPr/>
        </p:nvGrpSpPr>
        <p:grpSpPr bwMode="auto"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5" name="Полилиния 6"/>
            <p:cNvSpPr>
              <a:spLocks/>
            </p:cNvSpPr>
            <p:nvPr/>
          </p:nvSpPr>
          <p:spPr bwMode="auto">
            <a:xfrm>
              <a:off x="0" y="0"/>
              <a:ext cx="2814638" cy="6858000"/>
            </a:xfrm>
            <a:custGeom>
              <a:avLst/>
              <a:gdLst>
                <a:gd name="T0" fmla="*/ 891 w 1773"/>
                <a:gd name="T1" fmla="*/ 0 h 4320"/>
                <a:gd name="T2" fmla="*/ 921 w 1773"/>
                <a:gd name="T3" fmla="*/ 111 h 4320"/>
                <a:gd name="T4" fmla="*/ 957 w 1773"/>
                <a:gd name="T5" fmla="*/ 217 h 4320"/>
                <a:gd name="T6" fmla="*/ 1007 w 1773"/>
                <a:gd name="T7" fmla="*/ 312 h 4320"/>
                <a:gd name="T8" fmla="*/ 1069 w 1773"/>
                <a:gd name="T9" fmla="*/ 387 h 4320"/>
                <a:gd name="T10" fmla="*/ 1145 w 1773"/>
                <a:gd name="T11" fmla="*/ 456 h 4320"/>
                <a:gd name="T12" fmla="*/ 1227 w 1773"/>
                <a:gd name="T13" fmla="*/ 520 h 4320"/>
                <a:gd name="T14" fmla="*/ 1311 w 1773"/>
                <a:gd name="T15" fmla="*/ 584 h 4320"/>
                <a:gd name="T16" fmla="*/ 1390 w 1773"/>
                <a:gd name="T17" fmla="*/ 651 h 4320"/>
                <a:gd name="T18" fmla="*/ 1456 w 1773"/>
                <a:gd name="T19" fmla="*/ 725 h 4320"/>
                <a:gd name="T20" fmla="*/ 1505 w 1773"/>
                <a:gd name="T21" fmla="*/ 808 h 4320"/>
                <a:gd name="T22" fmla="*/ 1530 w 1773"/>
                <a:gd name="T23" fmla="*/ 907 h 4320"/>
                <a:gd name="T24" fmla="*/ 1534 w 1773"/>
                <a:gd name="T25" fmla="*/ 1013 h 4320"/>
                <a:gd name="T26" fmla="*/ 1523 w 1773"/>
                <a:gd name="T27" fmla="*/ 1125 h 4320"/>
                <a:gd name="T28" fmla="*/ 1508 w 1773"/>
                <a:gd name="T29" fmla="*/ 1237 h 4320"/>
                <a:gd name="T30" fmla="*/ 1496 w 1773"/>
                <a:gd name="T31" fmla="*/ 1350 h 4320"/>
                <a:gd name="T32" fmla="*/ 1497 w 1773"/>
                <a:gd name="T33" fmla="*/ 1458 h 4320"/>
                <a:gd name="T34" fmla="*/ 1517 w 1773"/>
                <a:gd name="T35" fmla="*/ 1560 h 4320"/>
                <a:gd name="T36" fmla="*/ 1557 w 1773"/>
                <a:gd name="T37" fmla="*/ 1659 h 4320"/>
                <a:gd name="T38" fmla="*/ 1611 w 1773"/>
                <a:gd name="T39" fmla="*/ 1757 h 4320"/>
                <a:gd name="T40" fmla="*/ 1669 w 1773"/>
                <a:gd name="T41" fmla="*/ 1855 h 4320"/>
                <a:gd name="T42" fmla="*/ 1721 w 1773"/>
                <a:gd name="T43" fmla="*/ 1954 h 4320"/>
                <a:gd name="T44" fmla="*/ 1759 w 1773"/>
                <a:gd name="T45" fmla="*/ 2057 h 4320"/>
                <a:gd name="T46" fmla="*/ 1773 w 1773"/>
                <a:gd name="T47" fmla="*/ 2160 h 4320"/>
                <a:gd name="T48" fmla="*/ 1759 w 1773"/>
                <a:gd name="T49" fmla="*/ 2263 h 4320"/>
                <a:gd name="T50" fmla="*/ 1721 w 1773"/>
                <a:gd name="T51" fmla="*/ 2366 h 4320"/>
                <a:gd name="T52" fmla="*/ 1669 w 1773"/>
                <a:gd name="T53" fmla="*/ 2465 h 4320"/>
                <a:gd name="T54" fmla="*/ 1611 w 1773"/>
                <a:gd name="T55" fmla="*/ 2563 h 4320"/>
                <a:gd name="T56" fmla="*/ 1557 w 1773"/>
                <a:gd name="T57" fmla="*/ 2661 h 4320"/>
                <a:gd name="T58" fmla="*/ 1517 w 1773"/>
                <a:gd name="T59" fmla="*/ 2760 h 4320"/>
                <a:gd name="T60" fmla="*/ 1497 w 1773"/>
                <a:gd name="T61" fmla="*/ 2862 h 4320"/>
                <a:gd name="T62" fmla="*/ 1496 w 1773"/>
                <a:gd name="T63" fmla="*/ 2970 h 4320"/>
                <a:gd name="T64" fmla="*/ 1508 w 1773"/>
                <a:gd name="T65" fmla="*/ 3083 h 4320"/>
                <a:gd name="T66" fmla="*/ 1523 w 1773"/>
                <a:gd name="T67" fmla="*/ 3195 h 4320"/>
                <a:gd name="T68" fmla="*/ 1534 w 1773"/>
                <a:gd name="T69" fmla="*/ 3307 h 4320"/>
                <a:gd name="T70" fmla="*/ 1530 w 1773"/>
                <a:gd name="T71" fmla="*/ 3413 h 4320"/>
                <a:gd name="T72" fmla="*/ 1505 w 1773"/>
                <a:gd name="T73" fmla="*/ 3512 h 4320"/>
                <a:gd name="T74" fmla="*/ 1456 w 1773"/>
                <a:gd name="T75" fmla="*/ 3595 h 4320"/>
                <a:gd name="T76" fmla="*/ 1390 w 1773"/>
                <a:gd name="T77" fmla="*/ 3669 h 4320"/>
                <a:gd name="T78" fmla="*/ 1311 w 1773"/>
                <a:gd name="T79" fmla="*/ 3736 h 4320"/>
                <a:gd name="T80" fmla="*/ 1227 w 1773"/>
                <a:gd name="T81" fmla="*/ 3800 h 4320"/>
                <a:gd name="T82" fmla="*/ 1145 w 1773"/>
                <a:gd name="T83" fmla="*/ 3864 h 4320"/>
                <a:gd name="T84" fmla="*/ 1069 w 1773"/>
                <a:gd name="T85" fmla="*/ 3933 h 4320"/>
                <a:gd name="T86" fmla="*/ 1007 w 1773"/>
                <a:gd name="T87" fmla="*/ 4008 h 4320"/>
                <a:gd name="T88" fmla="*/ 957 w 1773"/>
                <a:gd name="T89" fmla="*/ 4103 h 4320"/>
                <a:gd name="T90" fmla="*/ 921 w 1773"/>
                <a:gd name="T91" fmla="*/ 4209 h 4320"/>
                <a:gd name="T92" fmla="*/ 891 w 1773"/>
                <a:gd name="T93" fmla="*/ 4320 h 4320"/>
                <a:gd name="T94" fmla="*/ 0 w 1773"/>
                <a:gd name="T95" fmla="*/ 0 h 4320"/>
                <a:gd name="T96" fmla="*/ 0 w 1773"/>
                <a:gd name="T97" fmla="*/ 0 h 4320"/>
                <a:gd name="T98" fmla="*/ 1773 w 1773"/>
                <a:gd name="T99" fmla="*/ 432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T96" t="T97" r="T98" b="T99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Полилиния 11"/>
            <p:cNvSpPr>
              <a:spLocks/>
            </p:cNvSpPr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>
                <a:gd name="T0" fmla="*/ 188 w 1037"/>
                <a:gd name="T1" fmla="*/ 55 h 4320"/>
                <a:gd name="T2" fmla="*/ 234 w 1037"/>
                <a:gd name="T3" fmla="*/ 223 h 4320"/>
                <a:gd name="T4" fmla="*/ 292 w 1037"/>
                <a:gd name="T5" fmla="*/ 381 h 4320"/>
                <a:gd name="T6" fmla="*/ 382 w 1037"/>
                <a:gd name="T7" fmla="*/ 503 h 4320"/>
                <a:gd name="T8" fmla="*/ 502 w 1037"/>
                <a:gd name="T9" fmla="*/ 603 h 4320"/>
                <a:gd name="T10" fmla="*/ 628 w 1037"/>
                <a:gd name="T11" fmla="*/ 700 h 4320"/>
                <a:gd name="T12" fmla="*/ 736 w 1037"/>
                <a:gd name="T13" fmla="*/ 808 h 4320"/>
                <a:gd name="T14" fmla="*/ 800 w 1037"/>
                <a:gd name="T15" fmla="*/ 937 h 4320"/>
                <a:gd name="T16" fmla="*/ 812 w 1037"/>
                <a:gd name="T17" fmla="*/ 1085 h 4320"/>
                <a:gd name="T18" fmla="*/ 796 w 1037"/>
                <a:gd name="T19" fmla="*/ 1242 h 4320"/>
                <a:gd name="T20" fmla="*/ 778 w 1037"/>
                <a:gd name="T21" fmla="*/ 1401 h 4320"/>
                <a:gd name="T22" fmla="*/ 784 w 1037"/>
                <a:gd name="T23" fmla="*/ 1551 h 4320"/>
                <a:gd name="T24" fmla="*/ 841 w 1037"/>
                <a:gd name="T25" fmla="*/ 1702 h 4320"/>
                <a:gd name="T26" fmla="*/ 926 w 1037"/>
                <a:gd name="T27" fmla="*/ 1851 h 4320"/>
                <a:gd name="T28" fmla="*/ 1003 w 1037"/>
                <a:gd name="T29" fmla="*/ 2003 h 4320"/>
                <a:gd name="T30" fmla="*/ 1037 w 1037"/>
                <a:gd name="T31" fmla="*/ 2160 h 4320"/>
                <a:gd name="T32" fmla="*/ 1003 w 1037"/>
                <a:gd name="T33" fmla="*/ 2317 h 4320"/>
                <a:gd name="T34" fmla="*/ 926 w 1037"/>
                <a:gd name="T35" fmla="*/ 2469 h 4320"/>
                <a:gd name="T36" fmla="*/ 841 w 1037"/>
                <a:gd name="T37" fmla="*/ 2618 h 4320"/>
                <a:gd name="T38" fmla="*/ 784 w 1037"/>
                <a:gd name="T39" fmla="*/ 2769 h 4320"/>
                <a:gd name="T40" fmla="*/ 778 w 1037"/>
                <a:gd name="T41" fmla="*/ 2919 h 4320"/>
                <a:gd name="T42" fmla="*/ 796 w 1037"/>
                <a:gd name="T43" fmla="*/ 3078 h 4320"/>
                <a:gd name="T44" fmla="*/ 812 w 1037"/>
                <a:gd name="T45" fmla="*/ 3235 h 4320"/>
                <a:gd name="T46" fmla="*/ 800 w 1037"/>
                <a:gd name="T47" fmla="*/ 3383 h 4320"/>
                <a:gd name="T48" fmla="*/ 736 w 1037"/>
                <a:gd name="T49" fmla="*/ 3512 h 4320"/>
                <a:gd name="T50" fmla="*/ 628 w 1037"/>
                <a:gd name="T51" fmla="*/ 3620 h 4320"/>
                <a:gd name="T52" fmla="*/ 502 w 1037"/>
                <a:gd name="T53" fmla="*/ 3717 h 4320"/>
                <a:gd name="T54" fmla="*/ 382 w 1037"/>
                <a:gd name="T55" fmla="*/ 3817 h 4320"/>
                <a:gd name="T56" fmla="*/ 292 w 1037"/>
                <a:gd name="T57" fmla="*/ 3939 h 4320"/>
                <a:gd name="T58" fmla="*/ 234 w 1037"/>
                <a:gd name="T59" fmla="*/ 4097 h 4320"/>
                <a:gd name="T60" fmla="*/ 188 w 1037"/>
                <a:gd name="T61" fmla="*/ 4265 h 4320"/>
                <a:gd name="T62" fmla="*/ 17 w 1037"/>
                <a:gd name="T63" fmla="*/ 4278 h 4320"/>
                <a:gd name="T64" fmla="*/ 60 w 1037"/>
                <a:gd name="T65" fmla="*/ 4131 h 4320"/>
                <a:gd name="T66" fmla="*/ 109 w 1037"/>
                <a:gd name="T67" fmla="*/ 3964 h 4320"/>
                <a:gd name="T68" fmla="*/ 186 w 1037"/>
                <a:gd name="T69" fmla="*/ 3804 h 4320"/>
                <a:gd name="T70" fmla="*/ 303 w 1037"/>
                <a:gd name="T71" fmla="*/ 3672 h 4320"/>
                <a:gd name="T72" fmla="*/ 438 w 1037"/>
                <a:gd name="T73" fmla="*/ 3565 h 4320"/>
                <a:gd name="T74" fmla="*/ 561 w 1037"/>
                <a:gd name="T75" fmla="*/ 3466 h 4320"/>
                <a:gd name="T76" fmla="*/ 638 w 1037"/>
                <a:gd name="T77" fmla="*/ 3367 h 4320"/>
                <a:gd name="T78" fmla="*/ 654 w 1037"/>
                <a:gd name="T79" fmla="*/ 3265 h 4320"/>
                <a:gd name="T80" fmla="*/ 642 w 1037"/>
                <a:gd name="T81" fmla="*/ 3137 h 4320"/>
                <a:gd name="T82" fmla="*/ 620 w 1037"/>
                <a:gd name="T83" fmla="*/ 2952 h 4320"/>
                <a:gd name="T84" fmla="*/ 628 w 1037"/>
                <a:gd name="T85" fmla="*/ 2737 h 4320"/>
                <a:gd name="T86" fmla="*/ 685 w 1037"/>
                <a:gd name="T87" fmla="*/ 2574 h 4320"/>
                <a:gd name="T88" fmla="*/ 767 w 1037"/>
                <a:gd name="T89" fmla="*/ 2423 h 4320"/>
                <a:gd name="T90" fmla="*/ 834 w 1037"/>
                <a:gd name="T91" fmla="*/ 2303 h 4320"/>
                <a:gd name="T92" fmla="*/ 873 w 1037"/>
                <a:gd name="T93" fmla="*/ 2194 h 4320"/>
                <a:gd name="T94" fmla="*/ 864 w 1037"/>
                <a:gd name="T95" fmla="*/ 2092 h 4320"/>
                <a:gd name="T96" fmla="*/ 813 w 1037"/>
                <a:gd name="T97" fmla="*/ 1978 h 4320"/>
                <a:gd name="T98" fmla="*/ 739 w 1037"/>
                <a:gd name="T99" fmla="*/ 1848 h 4320"/>
                <a:gd name="T100" fmla="*/ 661 w 1037"/>
                <a:gd name="T101" fmla="*/ 1694 h 4320"/>
                <a:gd name="T102" fmla="*/ 618 w 1037"/>
                <a:gd name="T103" fmla="*/ 1511 h 4320"/>
                <a:gd name="T104" fmla="*/ 626 w 1037"/>
                <a:gd name="T105" fmla="*/ 1299 h 4320"/>
                <a:gd name="T106" fmla="*/ 647 w 1037"/>
                <a:gd name="T107" fmla="*/ 1139 h 4320"/>
                <a:gd name="T108" fmla="*/ 652 w 1037"/>
                <a:gd name="T109" fmla="*/ 1018 h 4320"/>
                <a:gd name="T110" fmla="*/ 620 w 1037"/>
                <a:gd name="T111" fmla="*/ 920 h 4320"/>
                <a:gd name="T112" fmla="*/ 523 w 1037"/>
                <a:gd name="T113" fmla="*/ 822 h 4320"/>
                <a:gd name="T114" fmla="*/ 392 w 1037"/>
                <a:gd name="T115" fmla="*/ 721 h 4320"/>
                <a:gd name="T116" fmla="*/ 261 w 1037"/>
                <a:gd name="T117" fmla="*/ 607 h 4320"/>
                <a:gd name="T118" fmla="*/ 156 w 1037"/>
                <a:gd name="T119" fmla="*/ 465 h 4320"/>
                <a:gd name="T120" fmla="*/ 90 w 1037"/>
                <a:gd name="T121" fmla="*/ 301 h 4320"/>
                <a:gd name="T122" fmla="*/ 46 w 1037"/>
                <a:gd name="T123" fmla="*/ 137 h 4320"/>
                <a:gd name="T124" fmla="*/ 0 w 1037"/>
                <a:gd name="T125" fmla="*/ 0 h 4320"/>
                <a:gd name="T126" fmla="*/ 0 w 1037"/>
                <a:gd name="T127" fmla="*/ 0 h 4320"/>
                <a:gd name="T128" fmla="*/ 1037 w 1037"/>
                <a:gd name="T129" fmla="*/ 432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T126" t="T127" r="T128" b="T129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/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3236913" y="6375400"/>
            <a:ext cx="1493837" cy="349250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CADFD9-2288-4513-A4BE-865C8461F203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278438" y="6375400"/>
            <a:ext cx="4114800" cy="346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942513" y="6375400"/>
            <a:ext cx="1487487" cy="346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1766E0-77DD-4FF4-B563-0749E23CB42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22866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11EFB-A2CC-498C-A465-584450ADFCE8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72676-C3B8-4483-AA95-04E671312B1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44591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E0A4-3D68-4C46-94C4-9B13F5D0AC43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2CB19-7EAE-4C52-969C-81D3941CC6D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44951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1CF4B-101B-4E8B-B0DB-58BD28F8ADDD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117FB-3C56-49EB-A9B7-12BFDEA8401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51322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7136-41FB-4398-8585-C7F719BE52D3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6F96A-1D26-4816-A5F2-F95FB3A3BC6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23929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 11"/>
          <p:cNvSpPr>
            <a:spLocks/>
          </p:cNvSpPr>
          <p:nvPr/>
        </p:nvSpPr>
        <p:spPr bwMode="auto">
          <a:xfrm>
            <a:off x="7389813" y="0"/>
            <a:ext cx="4802187" cy="6858000"/>
          </a:xfrm>
          <a:custGeom>
            <a:avLst/>
            <a:gdLst>
              <a:gd name="T0" fmla="*/ 3025 w 3025"/>
              <a:gd name="T1" fmla="*/ 4320 h 4320"/>
              <a:gd name="T2" fmla="*/ 8 w 3025"/>
              <a:gd name="T3" fmla="*/ 4243 h 4320"/>
              <a:gd name="T4" fmla="*/ 34 w 3025"/>
              <a:gd name="T5" fmla="*/ 4156 h 4320"/>
              <a:gd name="T6" fmla="*/ 69 w 3025"/>
              <a:gd name="T7" fmla="*/ 4087 h 4320"/>
              <a:gd name="T8" fmla="*/ 99 w 3025"/>
              <a:gd name="T9" fmla="*/ 4007 h 4320"/>
              <a:gd name="T10" fmla="*/ 113 w 3025"/>
              <a:gd name="T11" fmla="*/ 3895 h 4320"/>
              <a:gd name="T12" fmla="*/ 99 w 3025"/>
              <a:gd name="T13" fmla="*/ 3782 h 4320"/>
              <a:gd name="T14" fmla="*/ 68 w 3025"/>
              <a:gd name="T15" fmla="*/ 3702 h 4320"/>
              <a:gd name="T16" fmla="*/ 33 w 3025"/>
              <a:gd name="T17" fmla="*/ 3630 h 4320"/>
              <a:gd name="T18" fmla="*/ 7 w 3025"/>
              <a:gd name="T19" fmla="*/ 3542 h 4320"/>
              <a:gd name="T20" fmla="*/ 1 w 3025"/>
              <a:gd name="T21" fmla="*/ 3418 h 4320"/>
              <a:gd name="T22" fmla="*/ 22 w 3025"/>
              <a:gd name="T23" fmla="*/ 3319 h 4320"/>
              <a:gd name="T24" fmla="*/ 56 w 3025"/>
              <a:gd name="T25" fmla="*/ 3244 h 4320"/>
              <a:gd name="T26" fmla="*/ 90 w 3025"/>
              <a:gd name="T27" fmla="*/ 3171 h 4320"/>
              <a:gd name="T28" fmla="*/ 111 w 3025"/>
              <a:gd name="T29" fmla="*/ 3071 h 4320"/>
              <a:gd name="T30" fmla="*/ 106 w 3025"/>
              <a:gd name="T31" fmla="*/ 2947 h 4320"/>
              <a:gd name="T32" fmla="*/ 80 w 3025"/>
              <a:gd name="T33" fmla="*/ 2858 h 4320"/>
              <a:gd name="T34" fmla="*/ 33 w 3025"/>
              <a:gd name="T35" fmla="*/ 2763 h 4320"/>
              <a:gd name="T36" fmla="*/ 7 w 3025"/>
              <a:gd name="T37" fmla="*/ 2674 h 4320"/>
              <a:gd name="T38" fmla="*/ 1 w 3025"/>
              <a:gd name="T39" fmla="*/ 2550 h 4320"/>
              <a:gd name="T40" fmla="*/ 22 w 3025"/>
              <a:gd name="T41" fmla="*/ 2451 h 4320"/>
              <a:gd name="T42" fmla="*/ 68 w 3025"/>
              <a:gd name="T43" fmla="*/ 2354 h 4320"/>
              <a:gd name="T44" fmla="*/ 99 w 3025"/>
              <a:gd name="T45" fmla="*/ 2274 h 4320"/>
              <a:gd name="T46" fmla="*/ 113 w 3025"/>
              <a:gd name="T47" fmla="*/ 2159 h 4320"/>
              <a:gd name="T48" fmla="*/ 99 w 3025"/>
              <a:gd name="T49" fmla="*/ 2046 h 4320"/>
              <a:gd name="T50" fmla="*/ 68 w 3025"/>
              <a:gd name="T51" fmla="*/ 1966 h 4320"/>
              <a:gd name="T52" fmla="*/ 33 w 3025"/>
              <a:gd name="T53" fmla="*/ 1896 h 4320"/>
              <a:gd name="T54" fmla="*/ 7 w 3025"/>
              <a:gd name="T55" fmla="*/ 1807 h 4320"/>
              <a:gd name="T56" fmla="*/ 1 w 3025"/>
              <a:gd name="T57" fmla="*/ 1683 h 4320"/>
              <a:gd name="T58" fmla="*/ 22 w 3025"/>
              <a:gd name="T59" fmla="*/ 1583 h 4320"/>
              <a:gd name="T60" fmla="*/ 56 w 3025"/>
              <a:gd name="T61" fmla="*/ 1509 h 4320"/>
              <a:gd name="T62" fmla="*/ 90 w 3025"/>
              <a:gd name="T63" fmla="*/ 1435 h 4320"/>
              <a:gd name="T64" fmla="*/ 111 w 3025"/>
              <a:gd name="T65" fmla="*/ 1335 h 4320"/>
              <a:gd name="T66" fmla="*/ 106 w 3025"/>
              <a:gd name="T67" fmla="*/ 1211 h 4320"/>
              <a:gd name="T68" fmla="*/ 80 w 3025"/>
              <a:gd name="T69" fmla="*/ 1123 h 4320"/>
              <a:gd name="T70" fmla="*/ 44 w 3025"/>
              <a:gd name="T71" fmla="*/ 1053 h 4320"/>
              <a:gd name="T72" fmla="*/ 13 w 3025"/>
              <a:gd name="T73" fmla="*/ 973 h 4320"/>
              <a:gd name="T74" fmla="*/ 0 w 3025"/>
              <a:gd name="T75" fmla="*/ 859 h 4320"/>
              <a:gd name="T76" fmla="*/ 13 w 3025"/>
              <a:gd name="T77" fmla="*/ 745 h 4320"/>
              <a:gd name="T78" fmla="*/ 44 w 3025"/>
              <a:gd name="T79" fmla="*/ 665 h 4320"/>
              <a:gd name="T80" fmla="*/ 80 w 3025"/>
              <a:gd name="T81" fmla="*/ 594 h 4320"/>
              <a:gd name="T82" fmla="*/ 106 w 3025"/>
              <a:gd name="T83" fmla="*/ 505 h 4320"/>
              <a:gd name="T84" fmla="*/ 111 w 3025"/>
              <a:gd name="T85" fmla="*/ 382 h 4320"/>
              <a:gd name="T86" fmla="*/ 90 w 3025"/>
              <a:gd name="T87" fmla="*/ 284 h 4320"/>
              <a:gd name="T88" fmla="*/ 58 w 3025"/>
              <a:gd name="T89" fmla="*/ 211 h 4320"/>
              <a:gd name="T90" fmla="*/ 24 w 3025"/>
              <a:gd name="T91" fmla="*/ 137 h 4320"/>
              <a:gd name="T92" fmla="*/ 3 w 3025"/>
              <a:gd name="T93" fmla="*/ 42 h 4320"/>
              <a:gd name="T94" fmla="*/ 0 w 3025"/>
              <a:gd name="T95" fmla="*/ 0 h 4320"/>
              <a:gd name="T96" fmla="*/ 3025 w 3025"/>
              <a:gd name="T97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T94" t="T95" r="T96" b="T97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Прямоугольник 7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/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>
          <a:xfrm>
            <a:off x="765175" y="6375400"/>
            <a:ext cx="1233488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964F8-4EB3-4D5D-A242-BEA0DEFBA445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8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103438" y="6375400"/>
            <a:ext cx="3482975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91188" y="6375400"/>
            <a:ext cx="1231900" cy="346075"/>
          </a:xfrm>
        </p:spPr>
        <p:txBody>
          <a:bodyPr/>
          <a:lstStyle>
            <a:lvl1pPr>
              <a:defRPr/>
            </a:lvl1pPr>
          </a:lstStyle>
          <a:p>
            <a:fld id="{A0E3E367-71FE-4E29-A217-BDA6C424CCC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04744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 11"/>
          <p:cNvSpPr>
            <a:spLocks/>
          </p:cNvSpPr>
          <p:nvPr/>
        </p:nvSpPr>
        <p:spPr bwMode="auto">
          <a:xfrm>
            <a:off x="7389813" y="0"/>
            <a:ext cx="4802187" cy="6858000"/>
          </a:xfrm>
          <a:custGeom>
            <a:avLst/>
            <a:gdLst>
              <a:gd name="T0" fmla="*/ 3025 w 3025"/>
              <a:gd name="T1" fmla="*/ 4320 h 4320"/>
              <a:gd name="T2" fmla="*/ 8 w 3025"/>
              <a:gd name="T3" fmla="*/ 4243 h 4320"/>
              <a:gd name="T4" fmla="*/ 34 w 3025"/>
              <a:gd name="T5" fmla="*/ 4156 h 4320"/>
              <a:gd name="T6" fmla="*/ 69 w 3025"/>
              <a:gd name="T7" fmla="*/ 4087 h 4320"/>
              <a:gd name="T8" fmla="*/ 99 w 3025"/>
              <a:gd name="T9" fmla="*/ 4007 h 4320"/>
              <a:gd name="T10" fmla="*/ 113 w 3025"/>
              <a:gd name="T11" fmla="*/ 3895 h 4320"/>
              <a:gd name="T12" fmla="*/ 99 w 3025"/>
              <a:gd name="T13" fmla="*/ 3782 h 4320"/>
              <a:gd name="T14" fmla="*/ 68 w 3025"/>
              <a:gd name="T15" fmla="*/ 3702 h 4320"/>
              <a:gd name="T16" fmla="*/ 33 w 3025"/>
              <a:gd name="T17" fmla="*/ 3630 h 4320"/>
              <a:gd name="T18" fmla="*/ 7 w 3025"/>
              <a:gd name="T19" fmla="*/ 3542 h 4320"/>
              <a:gd name="T20" fmla="*/ 1 w 3025"/>
              <a:gd name="T21" fmla="*/ 3418 h 4320"/>
              <a:gd name="T22" fmla="*/ 22 w 3025"/>
              <a:gd name="T23" fmla="*/ 3319 h 4320"/>
              <a:gd name="T24" fmla="*/ 56 w 3025"/>
              <a:gd name="T25" fmla="*/ 3244 h 4320"/>
              <a:gd name="T26" fmla="*/ 90 w 3025"/>
              <a:gd name="T27" fmla="*/ 3171 h 4320"/>
              <a:gd name="T28" fmla="*/ 111 w 3025"/>
              <a:gd name="T29" fmla="*/ 3071 h 4320"/>
              <a:gd name="T30" fmla="*/ 106 w 3025"/>
              <a:gd name="T31" fmla="*/ 2947 h 4320"/>
              <a:gd name="T32" fmla="*/ 80 w 3025"/>
              <a:gd name="T33" fmla="*/ 2858 h 4320"/>
              <a:gd name="T34" fmla="*/ 33 w 3025"/>
              <a:gd name="T35" fmla="*/ 2763 h 4320"/>
              <a:gd name="T36" fmla="*/ 7 w 3025"/>
              <a:gd name="T37" fmla="*/ 2674 h 4320"/>
              <a:gd name="T38" fmla="*/ 1 w 3025"/>
              <a:gd name="T39" fmla="*/ 2550 h 4320"/>
              <a:gd name="T40" fmla="*/ 22 w 3025"/>
              <a:gd name="T41" fmla="*/ 2451 h 4320"/>
              <a:gd name="T42" fmla="*/ 68 w 3025"/>
              <a:gd name="T43" fmla="*/ 2354 h 4320"/>
              <a:gd name="T44" fmla="*/ 99 w 3025"/>
              <a:gd name="T45" fmla="*/ 2274 h 4320"/>
              <a:gd name="T46" fmla="*/ 113 w 3025"/>
              <a:gd name="T47" fmla="*/ 2159 h 4320"/>
              <a:gd name="T48" fmla="*/ 99 w 3025"/>
              <a:gd name="T49" fmla="*/ 2046 h 4320"/>
              <a:gd name="T50" fmla="*/ 68 w 3025"/>
              <a:gd name="T51" fmla="*/ 1966 h 4320"/>
              <a:gd name="T52" fmla="*/ 33 w 3025"/>
              <a:gd name="T53" fmla="*/ 1896 h 4320"/>
              <a:gd name="T54" fmla="*/ 7 w 3025"/>
              <a:gd name="T55" fmla="*/ 1807 h 4320"/>
              <a:gd name="T56" fmla="*/ 1 w 3025"/>
              <a:gd name="T57" fmla="*/ 1683 h 4320"/>
              <a:gd name="T58" fmla="*/ 22 w 3025"/>
              <a:gd name="T59" fmla="*/ 1583 h 4320"/>
              <a:gd name="T60" fmla="*/ 56 w 3025"/>
              <a:gd name="T61" fmla="*/ 1509 h 4320"/>
              <a:gd name="T62" fmla="*/ 90 w 3025"/>
              <a:gd name="T63" fmla="*/ 1435 h 4320"/>
              <a:gd name="T64" fmla="*/ 111 w 3025"/>
              <a:gd name="T65" fmla="*/ 1335 h 4320"/>
              <a:gd name="T66" fmla="*/ 106 w 3025"/>
              <a:gd name="T67" fmla="*/ 1211 h 4320"/>
              <a:gd name="T68" fmla="*/ 80 w 3025"/>
              <a:gd name="T69" fmla="*/ 1123 h 4320"/>
              <a:gd name="T70" fmla="*/ 44 w 3025"/>
              <a:gd name="T71" fmla="*/ 1053 h 4320"/>
              <a:gd name="T72" fmla="*/ 13 w 3025"/>
              <a:gd name="T73" fmla="*/ 973 h 4320"/>
              <a:gd name="T74" fmla="*/ 0 w 3025"/>
              <a:gd name="T75" fmla="*/ 859 h 4320"/>
              <a:gd name="T76" fmla="*/ 13 w 3025"/>
              <a:gd name="T77" fmla="*/ 745 h 4320"/>
              <a:gd name="T78" fmla="*/ 44 w 3025"/>
              <a:gd name="T79" fmla="*/ 665 h 4320"/>
              <a:gd name="T80" fmla="*/ 80 w 3025"/>
              <a:gd name="T81" fmla="*/ 594 h 4320"/>
              <a:gd name="T82" fmla="*/ 106 w 3025"/>
              <a:gd name="T83" fmla="*/ 505 h 4320"/>
              <a:gd name="T84" fmla="*/ 111 w 3025"/>
              <a:gd name="T85" fmla="*/ 382 h 4320"/>
              <a:gd name="T86" fmla="*/ 90 w 3025"/>
              <a:gd name="T87" fmla="*/ 284 h 4320"/>
              <a:gd name="T88" fmla="*/ 58 w 3025"/>
              <a:gd name="T89" fmla="*/ 211 h 4320"/>
              <a:gd name="T90" fmla="*/ 24 w 3025"/>
              <a:gd name="T91" fmla="*/ 137 h 4320"/>
              <a:gd name="T92" fmla="*/ 3 w 3025"/>
              <a:gd name="T93" fmla="*/ 42 h 4320"/>
              <a:gd name="T94" fmla="*/ 0 w 3025"/>
              <a:gd name="T95" fmla="*/ 0 h 4320"/>
              <a:gd name="T96" fmla="*/ 3025 w 3025"/>
              <a:gd name="T97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T94" t="T95" r="T96" b="T97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Прямоугольник 11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/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>
          <a:xfrm>
            <a:off x="765175" y="6375400"/>
            <a:ext cx="1233488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4BFE4-5AB3-4CEE-8724-9F23F537D261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8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103438" y="6375400"/>
            <a:ext cx="3482975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88013" y="6375400"/>
            <a:ext cx="1233487" cy="346075"/>
          </a:xfrm>
        </p:spPr>
        <p:txBody>
          <a:bodyPr/>
          <a:lstStyle>
            <a:lvl1pPr>
              <a:defRPr/>
            </a:lvl1pPr>
          </a:lstStyle>
          <a:p>
            <a:fld id="{8788440E-AA25-471E-AA9C-500979F650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00404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1492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027" name="Текст 2"/>
          <p:cNvSpPr>
            <a:spLocks noGrp="1"/>
          </p:cNvSpPr>
          <p:nvPr>
            <p:ph type="body" idx="1"/>
          </p:nvPr>
        </p:nvSpPr>
        <p:spPr bwMode="auto">
          <a:xfrm>
            <a:off x="1250950" y="2286000"/>
            <a:ext cx="1017905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0950" y="6375400"/>
            <a:ext cx="23304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EFB8B2-2A4E-469D-B276-64BBC6EDF38C}" type="datetime1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75400"/>
            <a:ext cx="411480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0" y="6375400"/>
            <a:ext cx="2819400" cy="3460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95959"/>
                </a:solidFill>
                <a:latin typeface="Corbel" panose="020B0503020204020204" pitchFamily="34" charset="0"/>
              </a:defRPr>
            </a:lvl1pPr>
          </a:lstStyle>
          <a:p>
            <a:fld id="{C986FF9B-3EC5-4005-B03C-3676845F912F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031" name="Полилиния 6"/>
          <p:cNvSpPr>
            <a:spLocks/>
          </p:cNvSpPr>
          <p:nvPr/>
        </p:nvSpPr>
        <p:spPr bwMode="auto">
          <a:xfrm>
            <a:off x="0" y="0"/>
            <a:ext cx="885825" cy="6858000"/>
          </a:xfrm>
          <a:custGeom>
            <a:avLst/>
            <a:gdLst>
              <a:gd name="T0" fmla="*/ 448 w 558"/>
              <a:gd name="T1" fmla="*/ 43 h 4320"/>
              <a:gd name="T2" fmla="*/ 469 w 558"/>
              <a:gd name="T3" fmla="*/ 143 h 4320"/>
              <a:gd name="T4" fmla="*/ 503 w 558"/>
              <a:gd name="T5" fmla="*/ 216 h 4320"/>
              <a:gd name="T6" fmla="*/ 535 w 558"/>
              <a:gd name="T7" fmla="*/ 289 h 4320"/>
              <a:gd name="T8" fmla="*/ 556 w 558"/>
              <a:gd name="T9" fmla="*/ 389 h 4320"/>
              <a:gd name="T10" fmla="*/ 552 w 558"/>
              <a:gd name="T11" fmla="*/ 513 h 4320"/>
              <a:gd name="T12" fmla="*/ 525 w 558"/>
              <a:gd name="T13" fmla="*/ 601 h 4320"/>
              <a:gd name="T14" fmla="*/ 491 w 558"/>
              <a:gd name="T15" fmla="*/ 672 h 4320"/>
              <a:gd name="T16" fmla="*/ 460 w 558"/>
              <a:gd name="T17" fmla="*/ 750 h 4320"/>
              <a:gd name="T18" fmla="*/ 447 w 558"/>
              <a:gd name="T19" fmla="*/ 864 h 4320"/>
              <a:gd name="T20" fmla="*/ 460 w 558"/>
              <a:gd name="T21" fmla="*/ 978 h 4320"/>
              <a:gd name="T22" fmla="*/ 491 w 558"/>
              <a:gd name="T23" fmla="*/ 1056 h 4320"/>
              <a:gd name="T24" fmla="*/ 525 w 558"/>
              <a:gd name="T25" fmla="*/ 1127 h 4320"/>
              <a:gd name="T26" fmla="*/ 552 w 558"/>
              <a:gd name="T27" fmla="*/ 1215 h 4320"/>
              <a:gd name="T28" fmla="*/ 556 w 558"/>
              <a:gd name="T29" fmla="*/ 1339 h 4320"/>
              <a:gd name="T30" fmla="*/ 535 w 558"/>
              <a:gd name="T31" fmla="*/ 1439 h 4320"/>
              <a:gd name="T32" fmla="*/ 503 w 558"/>
              <a:gd name="T33" fmla="*/ 1512 h 4320"/>
              <a:gd name="T34" fmla="*/ 469 w 558"/>
              <a:gd name="T35" fmla="*/ 1585 h 4320"/>
              <a:gd name="T36" fmla="*/ 448 w 558"/>
              <a:gd name="T37" fmla="*/ 1685 h 4320"/>
              <a:gd name="T38" fmla="*/ 453 w 558"/>
              <a:gd name="T39" fmla="*/ 1809 h 4320"/>
              <a:gd name="T40" fmla="*/ 479 w 558"/>
              <a:gd name="T41" fmla="*/ 1897 h 4320"/>
              <a:gd name="T42" fmla="*/ 515 w 558"/>
              <a:gd name="T43" fmla="*/ 1968 h 4320"/>
              <a:gd name="T44" fmla="*/ 545 w 558"/>
              <a:gd name="T45" fmla="*/ 2046 h 4320"/>
              <a:gd name="T46" fmla="*/ 558 w 558"/>
              <a:gd name="T47" fmla="*/ 2159 h 4320"/>
              <a:gd name="T48" fmla="*/ 545 w 558"/>
              <a:gd name="T49" fmla="*/ 2274 h 4320"/>
              <a:gd name="T50" fmla="*/ 515 w 558"/>
              <a:gd name="T51" fmla="*/ 2352 h 4320"/>
              <a:gd name="T52" fmla="*/ 479 w 558"/>
              <a:gd name="T53" fmla="*/ 2423 h 4320"/>
              <a:gd name="T54" fmla="*/ 453 w 558"/>
              <a:gd name="T55" fmla="*/ 2511 h 4320"/>
              <a:gd name="T56" fmla="*/ 448 w 558"/>
              <a:gd name="T57" fmla="*/ 2635 h 4320"/>
              <a:gd name="T58" fmla="*/ 469 w 558"/>
              <a:gd name="T59" fmla="*/ 2735 h 4320"/>
              <a:gd name="T60" fmla="*/ 515 w 558"/>
              <a:gd name="T61" fmla="*/ 2832 h 4320"/>
              <a:gd name="T62" fmla="*/ 545 w 558"/>
              <a:gd name="T63" fmla="*/ 2910 h 4320"/>
              <a:gd name="T64" fmla="*/ 558 w 558"/>
              <a:gd name="T65" fmla="*/ 3024 h 4320"/>
              <a:gd name="T66" fmla="*/ 545 w 558"/>
              <a:gd name="T67" fmla="*/ 3138 h 4320"/>
              <a:gd name="T68" fmla="*/ 515 w 558"/>
              <a:gd name="T69" fmla="*/ 3216 h 4320"/>
              <a:gd name="T70" fmla="*/ 479 w 558"/>
              <a:gd name="T71" fmla="*/ 3287 h 4320"/>
              <a:gd name="T72" fmla="*/ 453 w 558"/>
              <a:gd name="T73" fmla="*/ 3375 h 4320"/>
              <a:gd name="T74" fmla="*/ 448 w 558"/>
              <a:gd name="T75" fmla="*/ 3499 h 4320"/>
              <a:gd name="T76" fmla="*/ 469 w 558"/>
              <a:gd name="T77" fmla="*/ 3599 h 4320"/>
              <a:gd name="T78" fmla="*/ 503 w 558"/>
              <a:gd name="T79" fmla="*/ 3672 h 4320"/>
              <a:gd name="T80" fmla="*/ 535 w 558"/>
              <a:gd name="T81" fmla="*/ 3745 h 4320"/>
              <a:gd name="T82" fmla="*/ 556 w 558"/>
              <a:gd name="T83" fmla="*/ 3845 h 4320"/>
              <a:gd name="T84" fmla="*/ 552 w 558"/>
              <a:gd name="T85" fmla="*/ 3969 h 4320"/>
              <a:gd name="T86" fmla="*/ 525 w 558"/>
              <a:gd name="T87" fmla="*/ 4057 h 4320"/>
              <a:gd name="T88" fmla="*/ 491 w 558"/>
              <a:gd name="T89" fmla="*/ 4128 h 4320"/>
              <a:gd name="T90" fmla="*/ 460 w 558"/>
              <a:gd name="T91" fmla="*/ 4206 h 4320"/>
              <a:gd name="T92" fmla="*/ 447 w 558"/>
              <a:gd name="T93" fmla="*/ 4320 h 4320"/>
              <a:gd name="T94" fmla="*/ 0 w 558"/>
              <a:gd name="T95" fmla="*/ 0 h 4320"/>
              <a:gd name="T96" fmla="*/ 558 w 558"/>
              <a:gd name="T97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T94" t="T95" r="T96" b="T97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Прямоугольник 11"/>
          <p:cNvSpPr/>
          <p:nvPr/>
        </p:nvSpPr>
        <p:spPr>
          <a:xfrm>
            <a:off x="11907838" y="0"/>
            <a:ext cx="284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73" r:id="rId3"/>
    <p:sldLayoutId id="2147483666" r:id="rId4"/>
    <p:sldLayoutId id="2147483667" r:id="rId5"/>
    <p:sldLayoutId id="2147483668" r:id="rId6"/>
    <p:sldLayoutId id="2147483669" r:id="rId7"/>
    <p:sldLayoutId id="2147483674" r:id="rId8"/>
    <p:sldLayoutId id="2147483675" r:id="rId9"/>
    <p:sldLayoutId id="2147483670" r:id="rId10"/>
    <p:sldLayoutId id="2147483671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100" kern="1200" cap="all" spc="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9pPr>
    </p:titleStyle>
    <p:bodyStyle>
      <a:lvl1pPr marL="2286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Gill Sans MT"/>
        <a:buChar char="–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Gill Sans MT"/>
        <a:buChar char="–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077913" y="1069975"/>
            <a:ext cx="10580687" cy="4394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ru-RU" altLang="en-US" sz="8000" cap="none" smtClean="0">
                <a:latin typeface="Bodoni MT"/>
              </a:rPr>
              <a:t>ЗНАКОМСТВО С ПРОФЕССИЯМИ</a:t>
            </a:r>
          </a:p>
        </p:txBody>
      </p:sp>
      <p:sp>
        <p:nvSpPr>
          <p:cNvPr id="15364" name="Надпись 7"/>
          <p:cNvSpPr txBox="1">
            <a:spLocks noChangeArrowheads="1"/>
          </p:cNvSpPr>
          <p:nvPr/>
        </p:nvSpPr>
        <p:spPr bwMode="auto">
          <a:xfrm>
            <a:off x="298450" y="0"/>
            <a:ext cx="2003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речи.</a:t>
            </a:r>
          </a:p>
        </p:txBody>
      </p:sp>
      <p:sp>
        <p:nvSpPr>
          <p:cNvPr id="15365" name="Надпись 7"/>
          <p:cNvSpPr txBox="1">
            <a:spLocks noChangeArrowheads="1"/>
          </p:cNvSpPr>
          <p:nvPr/>
        </p:nvSpPr>
        <p:spPr bwMode="auto">
          <a:xfrm>
            <a:off x="9461500" y="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№73 «Городок»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68263"/>
            <a:ext cx="10179050" cy="4889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en-US" sz="3100" cap="none" smtClean="0">
                <a:latin typeface="Arial" panose="020B0604020202020204" pitchFamily="34" charset="0"/>
              </a:rPr>
              <a:t>Посчитай от 1 до 5: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3992563" y="452438"/>
            <a:ext cx="4718050" cy="693737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800" smtClean="0"/>
              <a:t>Например: один врач, два врача … и т.д.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800" smtClean="0"/>
              <a:t>(Взрослый контролирует окончания слов.)</a:t>
            </a:r>
          </a:p>
        </p:txBody>
      </p:sp>
      <p:pic>
        <p:nvPicPr>
          <p:cNvPr id="41990" name="Picture 6" descr="img14 (1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90" t="50879" r="26598" b="10950"/>
          <a:stretch>
            <a:fillRect/>
          </a:stretch>
        </p:blipFill>
        <p:spPr bwMode="auto">
          <a:xfrm>
            <a:off x="3092450" y="3960813"/>
            <a:ext cx="1820863" cy="261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img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03" t="9584" r="4167" b="49907"/>
          <a:stretch>
            <a:fillRect/>
          </a:stretch>
        </p:blipFill>
        <p:spPr bwMode="auto">
          <a:xfrm>
            <a:off x="7407275" y="1552575"/>
            <a:ext cx="387985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иголка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2475" y="4375150"/>
            <a:ext cx="168275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огнетушитель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148138"/>
            <a:ext cx="1139825" cy="22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hello_html_48c9fbe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62" r="51463" b="7858"/>
          <a:stretch>
            <a:fillRect/>
          </a:stretch>
        </p:blipFill>
        <p:spPr bwMode="auto">
          <a:xfrm>
            <a:off x="5984875" y="4111625"/>
            <a:ext cx="2052638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G_29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482725"/>
            <a:ext cx="1314450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img14 (1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9" t="7777" r="76685" b="56898"/>
          <a:stretch>
            <a:fillRect/>
          </a:stretch>
        </p:blipFill>
        <p:spPr bwMode="auto">
          <a:xfrm>
            <a:off x="4311650" y="1292225"/>
            <a:ext cx="1554163" cy="28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0950" y="49213"/>
            <a:ext cx="10179050" cy="53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en-US" sz="3100" b="1" cap="none" smtClean="0">
                <a:latin typeface="Arial" panose="020B0604020202020204" pitchFamily="34" charset="0"/>
              </a:rPr>
              <a:t>Исправь ошибки в предложениях: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1357313" y="644525"/>
            <a:ext cx="10179050" cy="57785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mtClean="0">
                <a:solidFill>
                  <a:schemeClr val="tx1"/>
                </a:solidFill>
              </a:rPr>
              <a:t>(Например: Врач готовит для детей вкусный обед. – Повар готовит для детей вкусный обед, а врач лечит людей. И т.д.)</a:t>
            </a:r>
          </a:p>
          <a:p>
            <a:pPr>
              <a:buFont typeface="Arial" panose="020B0604020202020204" pitchFamily="34" charset="0"/>
              <a:buNone/>
            </a:pPr>
            <a:endParaRPr lang="ru-RU" altLang="en-US" smtClean="0">
              <a:solidFill>
                <a:schemeClr val="tx1"/>
              </a:solidFill>
            </a:endParaRPr>
          </a:p>
          <a:p>
            <a:r>
              <a:rPr lang="ru-RU" altLang="en-US" smtClean="0">
                <a:solidFill>
                  <a:schemeClr val="tx1"/>
                </a:solidFill>
              </a:rPr>
              <a:t>Военный ловит преступников в городе.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Парикмахер продает продукты в магазине.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Воспитатель лечит людей в поликлинике.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Строитель разносит письма и посылки людям.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Врач потушит пожар в доме.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Учитель пострижет детей.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Пилот построит красивый дом.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Водитель подметает двор.</a:t>
            </a:r>
          </a:p>
          <a:p>
            <a:r>
              <a:rPr lang="ru-RU" altLang="en-US" smtClean="0">
                <a:solidFill>
                  <a:schemeClr val="tx1"/>
                </a:solidFill>
              </a:rPr>
              <a:t>Портной учит детей читать и писать.</a:t>
            </a:r>
          </a:p>
          <a:p>
            <a:endParaRPr lang="ru-RU" altLang="en-US" smtClean="0">
              <a:solidFill>
                <a:schemeClr val="tx1"/>
              </a:solidFill>
            </a:endParaRPr>
          </a:p>
          <a:p>
            <a:endParaRPr lang="ru-RU" altLang="en-US" smtClean="0">
              <a:solidFill>
                <a:schemeClr val="tx1"/>
              </a:solidFill>
            </a:endParaRPr>
          </a:p>
        </p:txBody>
      </p:sp>
      <p:pic>
        <p:nvPicPr>
          <p:cNvPr id="45061" name="Picture 5" descr="hello_html_47005e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964" b="60054"/>
          <a:stretch>
            <a:fillRect/>
          </a:stretch>
        </p:blipFill>
        <p:spPr bwMode="auto">
          <a:xfrm>
            <a:off x="10266363" y="1250950"/>
            <a:ext cx="1423987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ello_html_47005e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227" r="76553" b="14690"/>
          <a:stretch>
            <a:fillRect/>
          </a:stretch>
        </p:blipFill>
        <p:spPr bwMode="auto">
          <a:xfrm>
            <a:off x="7569200" y="1631950"/>
            <a:ext cx="1449388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hello_html_47005e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62" t="9338" r="54289" b="47853"/>
          <a:stretch>
            <a:fillRect/>
          </a:stretch>
        </p:blipFill>
        <p:spPr bwMode="auto">
          <a:xfrm>
            <a:off x="10247313" y="3436938"/>
            <a:ext cx="11652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hello_html_47005e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26" t="58521" r="52003"/>
          <a:stretch>
            <a:fillRect/>
          </a:stretch>
        </p:blipFill>
        <p:spPr bwMode="auto">
          <a:xfrm>
            <a:off x="6121400" y="4616450"/>
            <a:ext cx="12715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hello_html_47005e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91" t="42502" r="28017" b="11247"/>
          <a:stretch>
            <a:fillRect/>
          </a:stretch>
        </p:blipFill>
        <p:spPr bwMode="auto">
          <a:xfrm>
            <a:off x="8215313" y="3949700"/>
            <a:ext cx="1439862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9513" y="0"/>
            <a:ext cx="10179050" cy="481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en-US" sz="2700" cap="none" smtClean="0">
                <a:latin typeface="Arial" panose="020B0604020202020204" pitchFamily="34" charset="0"/>
              </a:rPr>
              <a:t>Составь предложения по картинкам:</a:t>
            </a:r>
          </a:p>
        </p:txBody>
      </p:sp>
      <p:pic>
        <p:nvPicPr>
          <p:cNvPr id="44036" name="Picture 4" descr="image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" t="1953" r="1360" b="5006"/>
          <a:stretch>
            <a:fillRect/>
          </a:stretch>
        </p:blipFill>
        <p:spPr bwMode="auto">
          <a:xfrm>
            <a:off x="8066088" y="4068763"/>
            <a:ext cx="3721100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image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1" t="2077" r="3812" b="5434"/>
          <a:stretch>
            <a:fillRect/>
          </a:stretch>
        </p:blipFill>
        <p:spPr bwMode="auto">
          <a:xfrm>
            <a:off x="8081963" y="506413"/>
            <a:ext cx="3606800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ello_html_m7eae22c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4" t="4817" r="2126" b="5563"/>
          <a:stretch>
            <a:fillRect/>
          </a:stretch>
        </p:blipFill>
        <p:spPr bwMode="auto">
          <a:xfrm>
            <a:off x="1073150" y="4222750"/>
            <a:ext cx="3595688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image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" t="1648" r="1379" b="4335"/>
          <a:stretch>
            <a:fillRect/>
          </a:stretch>
        </p:blipFill>
        <p:spPr bwMode="auto">
          <a:xfrm>
            <a:off x="911225" y="484188"/>
            <a:ext cx="36496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hello_html_m589753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5513" y="2381250"/>
            <a:ext cx="3311525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9800" y="0"/>
            <a:ext cx="2038350" cy="5857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en-US" sz="3100" b="1" cap="none" smtClean="0">
                <a:latin typeface="Arial" panose="020B0604020202020204" pitchFamily="34" charset="0"/>
              </a:rPr>
              <a:t>Загадки: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879475" y="5068888"/>
            <a:ext cx="3095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/>
              <a:t>4. Кто приносит нам газеты</a:t>
            </a:r>
          </a:p>
          <a:p>
            <a:r>
              <a:rPr lang="ru-RU" altLang="en-US"/>
              <a:t>И от бабушки приветы?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8478838" y="636588"/>
            <a:ext cx="3111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/>
              <a:t>3. По размеру в самый раз</a:t>
            </a:r>
          </a:p>
          <a:p>
            <a:r>
              <a:rPr lang="ru-RU" altLang="en-US"/>
              <a:t>Он костюм сошьёт для вас.</a:t>
            </a:r>
          </a:p>
          <a:p>
            <a:r>
              <a:rPr lang="ru-RU" altLang="en-US"/>
              <a:t>Всё исполнит по науке – </a:t>
            </a:r>
          </a:p>
          <a:p>
            <a:r>
              <a:rPr lang="ru-RU" altLang="en-US"/>
              <a:t>И ходите руки в брюки.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8707438" y="4778375"/>
            <a:ext cx="28971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/>
              <a:t>5. Он проснётся на заре,</a:t>
            </a:r>
          </a:p>
          <a:p>
            <a:r>
              <a:rPr lang="ru-RU" altLang="en-US"/>
              <a:t>Снег расчистит на дворе.</a:t>
            </a:r>
          </a:p>
          <a:p>
            <a:r>
              <a:rPr lang="ru-RU" altLang="en-US"/>
              <a:t>Все дорожки подметёт</a:t>
            </a:r>
          </a:p>
          <a:p>
            <a:r>
              <a:rPr lang="ru-RU" altLang="en-US"/>
              <a:t>И песком посыпет лёд.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966788" y="514350"/>
            <a:ext cx="2978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/>
              <a:t>1. Перетянут он ремнём,</a:t>
            </a:r>
          </a:p>
          <a:p>
            <a:r>
              <a:rPr lang="ru-RU" altLang="en-US"/>
              <a:t>Каска прочная на нём.</a:t>
            </a:r>
          </a:p>
          <a:p>
            <a:r>
              <a:rPr lang="ru-RU" altLang="en-US"/>
              <a:t>Он в горящий входит дом,</a:t>
            </a:r>
          </a:p>
          <a:p>
            <a:r>
              <a:rPr lang="ru-RU" altLang="en-US"/>
              <a:t>Он сражается с огнём.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662488" y="592138"/>
            <a:ext cx="29543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2. Ходит в белом колпаке</a:t>
            </a:r>
          </a:p>
          <a:p>
            <a:r>
              <a:rPr lang="ru-RU" altLang="en-US"/>
              <a:t>С поварёшкою в руке.</a:t>
            </a:r>
          </a:p>
          <a:p>
            <a:r>
              <a:rPr lang="ru-RU" altLang="en-US"/>
              <a:t>Он готовит нам обед:</a:t>
            </a:r>
          </a:p>
          <a:p>
            <a:r>
              <a:rPr lang="ru-RU" altLang="en-US"/>
              <a:t>Кашу, щи и винегрет.</a:t>
            </a:r>
          </a:p>
        </p:txBody>
      </p:sp>
      <p:pic>
        <p:nvPicPr>
          <p:cNvPr id="43017" name="Picture 9" descr="cc469db66596e952988fd06a3cf5ffd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728788"/>
            <a:ext cx="157321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95dbe9ec1ca7febf0229209e5ece47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854200"/>
            <a:ext cx="1514475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JDMqA4HHzL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81" t="17599" r="16785"/>
          <a:stretch>
            <a:fillRect/>
          </a:stretch>
        </p:blipFill>
        <p:spPr bwMode="auto">
          <a:xfrm>
            <a:off x="3995738" y="4273550"/>
            <a:ext cx="12128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main_614238_origi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900238"/>
            <a:ext cx="1922462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21" name="Picture 13" descr="IMG_29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0" t="5365" r="15024" b="7323"/>
          <a:stretch>
            <a:fillRect/>
          </a:stretch>
        </p:blipFill>
        <p:spPr bwMode="auto">
          <a:xfrm>
            <a:off x="7145338" y="4310063"/>
            <a:ext cx="125571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олилиния 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57588" y="630238"/>
            <a:ext cx="5235575" cy="5229225"/>
          </a:xfrm>
          <a:custGeom>
            <a:avLst/>
            <a:gdLst>
              <a:gd name="T0" fmla="*/ 1802 w 3298"/>
              <a:gd name="T1" fmla="*/ 55 h 3294"/>
              <a:gd name="T2" fmla="*/ 1984 w 3298"/>
              <a:gd name="T3" fmla="*/ 129 h 3294"/>
              <a:gd name="T4" fmla="*/ 2187 w 3298"/>
              <a:gd name="T5" fmla="*/ 111 h 3294"/>
              <a:gd name="T6" fmla="*/ 2350 w 3298"/>
              <a:gd name="T7" fmla="*/ 175 h 3294"/>
              <a:gd name="T8" fmla="*/ 2467 w 3298"/>
              <a:gd name="T9" fmla="*/ 319 h 3294"/>
              <a:gd name="T10" fmla="*/ 2623 w 3298"/>
              <a:gd name="T11" fmla="*/ 402 h 3294"/>
              <a:gd name="T12" fmla="*/ 2793 w 3298"/>
              <a:gd name="T13" fmla="*/ 464 h 3294"/>
              <a:gd name="T14" fmla="*/ 2879 w 3298"/>
              <a:gd name="T15" fmla="*/ 613 h 3294"/>
              <a:gd name="T16" fmla="*/ 2940 w 3298"/>
              <a:gd name="T17" fmla="*/ 785 h 3294"/>
              <a:gd name="T18" fmla="*/ 3076 w 3298"/>
              <a:gd name="T19" fmla="*/ 907 h 3294"/>
              <a:gd name="T20" fmla="*/ 3182 w 3298"/>
              <a:gd name="T21" fmla="*/ 1047 h 3294"/>
              <a:gd name="T22" fmla="*/ 3171 w 3298"/>
              <a:gd name="T23" fmla="*/ 1246 h 3294"/>
              <a:gd name="T24" fmla="*/ 3209 w 3298"/>
              <a:gd name="T25" fmla="*/ 1434 h 3294"/>
              <a:gd name="T26" fmla="*/ 3295 w 3298"/>
              <a:gd name="T27" fmla="*/ 1615 h 3294"/>
              <a:gd name="T28" fmla="*/ 3243 w 3298"/>
              <a:gd name="T29" fmla="*/ 1800 h 3294"/>
              <a:gd name="T30" fmla="*/ 3169 w 3298"/>
              <a:gd name="T31" fmla="*/ 1981 h 3294"/>
              <a:gd name="T32" fmla="*/ 3187 w 3298"/>
              <a:gd name="T33" fmla="*/ 2184 h 3294"/>
              <a:gd name="T34" fmla="*/ 3123 w 3298"/>
              <a:gd name="T35" fmla="*/ 2347 h 3294"/>
              <a:gd name="T36" fmla="*/ 2978 w 3298"/>
              <a:gd name="T37" fmla="*/ 2464 h 3294"/>
              <a:gd name="T38" fmla="*/ 2895 w 3298"/>
              <a:gd name="T39" fmla="*/ 2620 h 3294"/>
              <a:gd name="T40" fmla="*/ 2833 w 3298"/>
              <a:gd name="T41" fmla="*/ 2790 h 3294"/>
              <a:gd name="T42" fmla="*/ 2684 w 3298"/>
              <a:gd name="T43" fmla="*/ 2876 h 3294"/>
              <a:gd name="T44" fmla="*/ 2512 w 3298"/>
              <a:gd name="T45" fmla="*/ 2937 h 3294"/>
              <a:gd name="T46" fmla="*/ 2390 w 3298"/>
              <a:gd name="T47" fmla="*/ 3072 h 3294"/>
              <a:gd name="T48" fmla="*/ 2250 w 3298"/>
              <a:gd name="T49" fmla="*/ 3178 h 3294"/>
              <a:gd name="T50" fmla="*/ 2051 w 3298"/>
              <a:gd name="T51" fmla="*/ 3167 h 3294"/>
              <a:gd name="T52" fmla="*/ 1862 w 3298"/>
              <a:gd name="T53" fmla="*/ 3205 h 3294"/>
              <a:gd name="T54" fmla="*/ 1681 w 3298"/>
              <a:gd name="T55" fmla="*/ 3291 h 3294"/>
              <a:gd name="T56" fmla="*/ 1496 w 3298"/>
              <a:gd name="T57" fmla="*/ 3239 h 3294"/>
              <a:gd name="T58" fmla="*/ 1314 w 3298"/>
              <a:gd name="T59" fmla="*/ 3165 h 3294"/>
              <a:gd name="T60" fmla="*/ 1111 w 3298"/>
              <a:gd name="T61" fmla="*/ 3183 h 3294"/>
              <a:gd name="T62" fmla="*/ 948 w 3298"/>
              <a:gd name="T63" fmla="*/ 3119 h 3294"/>
              <a:gd name="T64" fmla="*/ 831 w 3298"/>
              <a:gd name="T65" fmla="*/ 2975 h 3294"/>
              <a:gd name="T66" fmla="*/ 675 w 3298"/>
              <a:gd name="T67" fmla="*/ 2892 h 3294"/>
              <a:gd name="T68" fmla="*/ 505 w 3298"/>
              <a:gd name="T69" fmla="*/ 2830 h 3294"/>
              <a:gd name="T70" fmla="*/ 419 w 3298"/>
              <a:gd name="T71" fmla="*/ 2681 h 3294"/>
              <a:gd name="T72" fmla="*/ 358 w 3298"/>
              <a:gd name="T73" fmla="*/ 2509 h 3294"/>
              <a:gd name="T74" fmla="*/ 222 w 3298"/>
              <a:gd name="T75" fmla="*/ 2387 h 3294"/>
              <a:gd name="T76" fmla="*/ 116 w 3298"/>
              <a:gd name="T77" fmla="*/ 2247 h 3294"/>
              <a:gd name="T78" fmla="*/ 127 w 3298"/>
              <a:gd name="T79" fmla="*/ 2048 h 3294"/>
              <a:gd name="T80" fmla="*/ 90 w 3298"/>
              <a:gd name="T81" fmla="*/ 1860 h 3294"/>
              <a:gd name="T82" fmla="*/ 3 w 3298"/>
              <a:gd name="T83" fmla="*/ 1679 h 3294"/>
              <a:gd name="T84" fmla="*/ 55 w 3298"/>
              <a:gd name="T85" fmla="*/ 1494 h 3294"/>
              <a:gd name="T86" fmla="*/ 129 w 3298"/>
              <a:gd name="T87" fmla="*/ 1313 h 3294"/>
              <a:gd name="T88" fmla="*/ 111 w 3298"/>
              <a:gd name="T89" fmla="*/ 1110 h 3294"/>
              <a:gd name="T90" fmla="*/ 175 w 3298"/>
              <a:gd name="T91" fmla="*/ 947 h 3294"/>
              <a:gd name="T92" fmla="*/ 320 w 3298"/>
              <a:gd name="T93" fmla="*/ 830 h 3294"/>
              <a:gd name="T94" fmla="*/ 403 w 3298"/>
              <a:gd name="T95" fmla="*/ 674 h 3294"/>
              <a:gd name="T96" fmla="*/ 465 w 3298"/>
              <a:gd name="T97" fmla="*/ 504 h 3294"/>
              <a:gd name="T98" fmla="*/ 614 w 3298"/>
              <a:gd name="T99" fmla="*/ 418 h 3294"/>
              <a:gd name="T100" fmla="*/ 786 w 3298"/>
              <a:gd name="T101" fmla="*/ 357 h 3294"/>
              <a:gd name="T102" fmla="*/ 908 w 3298"/>
              <a:gd name="T103" fmla="*/ 222 h 3294"/>
              <a:gd name="T104" fmla="*/ 1048 w 3298"/>
              <a:gd name="T105" fmla="*/ 116 h 3294"/>
              <a:gd name="T106" fmla="*/ 1247 w 3298"/>
              <a:gd name="T107" fmla="*/ 127 h 3294"/>
              <a:gd name="T108" fmla="*/ 1436 w 3298"/>
              <a:gd name="T109" fmla="*/ 89 h 3294"/>
              <a:gd name="T110" fmla="*/ 1617 w 3298"/>
              <a:gd name="T111" fmla="*/ 3 h 3294"/>
              <a:gd name="T112" fmla="*/ 0 w 3298"/>
              <a:gd name="T113" fmla="*/ 0 h 3294"/>
              <a:gd name="T114" fmla="*/ 3298 w 3298"/>
              <a:gd name="T115" fmla="*/ 3294 h 3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T112" t="T113" r="T114" b="T115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Прямоугольник 11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Прямоугольник 13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9" name="Полилиния 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885825" cy="6858000"/>
          </a:xfrm>
          <a:custGeom>
            <a:avLst/>
            <a:gdLst>
              <a:gd name="T0" fmla="*/ 448 w 558"/>
              <a:gd name="T1" fmla="*/ 43 h 4320"/>
              <a:gd name="T2" fmla="*/ 469 w 558"/>
              <a:gd name="T3" fmla="*/ 143 h 4320"/>
              <a:gd name="T4" fmla="*/ 503 w 558"/>
              <a:gd name="T5" fmla="*/ 216 h 4320"/>
              <a:gd name="T6" fmla="*/ 535 w 558"/>
              <a:gd name="T7" fmla="*/ 289 h 4320"/>
              <a:gd name="T8" fmla="*/ 556 w 558"/>
              <a:gd name="T9" fmla="*/ 389 h 4320"/>
              <a:gd name="T10" fmla="*/ 552 w 558"/>
              <a:gd name="T11" fmla="*/ 513 h 4320"/>
              <a:gd name="T12" fmla="*/ 525 w 558"/>
              <a:gd name="T13" fmla="*/ 601 h 4320"/>
              <a:gd name="T14" fmla="*/ 491 w 558"/>
              <a:gd name="T15" fmla="*/ 672 h 4320"/>
              <a:gd name="T16" fmla="*/ 460 w 558"/>
              <a:gd name="T17" fmla="*/ 750 h 4320"/>
              <a:gd name="T18" fmla="*/ 447 w 558"/>
              <a:gd name="T19" fmla="*/ 864 h 4320"/>
              <a:gd name="T20" fmla="*/ 460 w 558"/>
              <a:gd name="T21" fmla="*/ 978 h 4320"/>
              <a:gd name="T22" fmla="*/ 491 w 558"/>
              <a:gd name="T23" fmla="*/ 1056 h 4320"/>
              <a:gd name="T24" fmla="*/ 525 w 558"/>
              <a:gd name="T25" fmla="*/ 1127 h 4320"/>
              <a:gd name="T26" fmla="*/ 552 w 558"/>
              <a:gd name="T27" fmla="*/ 1215 h 4320"/>
              <a:gd name="T28" fmla="*/ 556 w 558"/>
              <a:gd name="T29" fmla="*/ 1339 h 4320"/>
              <a:gd name="T30" fmla="*/ 535 w 558"/>
              <a:gd name="T31" fmla="*/ 1439 h 4320"/>
              <a:gd name="T32" fmla="*/ 503 w 558"/>
              <a:gd name="T33" fmla="*/ 1512 h 4320"/>
              <a:gd name="T34" fmla="*/ 469 w 558"/>
              <a:gd name="T35" fmla="*/ 1585 h 4320"/>
              <a:gd name="T36" fmla="*/ 448 w 558"/>
              <a:gd name="T37" fmla="*/ 1685 h 4320"/>
              <a:gd name="T38" fmla="*/ 453 w 558"/>
              <a:gd name="T39" fmla="*/ 1809 h 4320"/>
              <a:gd name="T40" fmla="*/ 479 w 558"/>
              <a:gd name="T41" fmla="*/ 1897 h 4320"/>
              <a:gd name="T42" fmla="*/ 515 w 558"/>
              <a:gd name="T43" fmla="*/ 1968 h 4320"/>
              <a:gd name="T44" fmla="*/ 545 w 558"/>
              <a:gd name="T45" fmla="*/ 2046 h 4320"/>
              <a:gd name="T46" fmla="*/ 558 w 558"/>
              <a:gd name="T47" fmla="*/ 2159 h 4320"/>
              <a:gd name="T48" fmla="*/ 545 w 558"/>
              <a:gd name="T49" fmla="*/ 2274 h 4320"/>
              <a:gd name="T50" fmla="*/ 515 w 558"/>
              <a:gd name="T51" fmla="*/ 2352 h 4320"/>
              <a:gd name="T52" fmla="*/ 479 w 558"/>
              <a:gd name="T53" fmla="*/ 2423 h 4320"/>
              <a:gd name="T54" fmla="*/ 453 w 558"/>
              <a:gd name="T55" fmla="*/ 2511 h 4320"/>
              <a:gd name="T56" fmla="*/ 448 w 558"/>
              <a:gd name="T57" fmla="*/ 2635 h 4320"/>
              <a:gd name="T58" fmla="*/ 469 w 558"/>
              <a:gd name="T59" fmla="*/ 2735 h 4320"/>
              <a:gd name="T60" fmla="*/ 515 w 558"/>
              <a:gd name="T61" fmla="*/ 2832 h 4320"/>
              <a:gd name="T62" fmla="*/ 545 w 558"/>
              <a:gd name="T63" fmla="*/ 2910 h 4320"/>
              <a:gd name="T64" fmla="*/ 558 w 558"/>
              <a:gd name="T65" fmla="*/ 3024 h 4320"/>
              <a:gd name="T66" fmla="*/ 545 w 558"/>
              <a:gd name="T67" fmla="*/ 3138 h 4320"/>
              <a:gd name="T68" fmla="*/ 515 w 558"/>
              <a:gd name="T69" fmla="*/ 3216 h 4320"/>
              <a:gd name="T70" fmla="*/ 479 w 558"/>
              <a:gd name="T71" fmla="*/ 3287 h 4320"/>
              <a:gd name="T72" fmla="*/ 453 w 558"/>
              <a:gd name="T73" fmla="*/ 3375 h 4320"/>
              <a:gd name="T74" fmla="*/ 448 w 558"/>
              <a:gd name="T75" fmla="*/ 3499 h 4320"/>
              <a:gd name="T76" fmla="*/ 469 w 558"/>
              <a:gd name="T77" fmla="*/ 3599 h 4320"/>
              <a:gd name="T78" fmla="*/ 503 w 558"/>
              <a:gd name="T79" fmla="*/ 3672 h 4320"/>
              <a:gd name="T80" fmla="*/ 535 w 558"/>
              <a:gd name="T81" fmla="*/ 3745 h 4320"/>
              <a:gd name="T82" fmla="*/ 556 w 558"/>
              <a:gd name="T83" fmla="*/ 3845 h 4320"/>
              <a:gd name="T84" fmla="*/ 552 w 558"/>
              <a:gd name="T85" fmla="*/ 3969 h 4320"/>
              <a:gd name="T86" fmla="*/ 525 w 558"/>
              <a:gd name="T87" fmla="*/ 4057 h 4320"/>
              <a:gd name="T88" fmla="*/ 491 w 558"/>
              <a:gd name="T89" fmla="*/ 4128 h 4320"/>
              <a:gd name="T90" fmla="*/ 460 w 558"/>
              <a:gd name="T91" fmla="*/ 4206 h 4320"/>
              <a:gd name="T92" fmla="*/ 447 w 558"/>
              <a:gd name="T93" fmla="*/ 4320 h 4320"/>
              <a:gd name="T94" fmla="*/ 0 w 558"/>
              <a:gd name="T95" fmla="*/ 0 h 4320"/>
              <a:gd name="T96" fmla="*/ 558 w 558"/>
              <a:gd name="T97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T94" t="T95" r="T96" b="T97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Прямоугольник 17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907838" y="0"/>
            <a:ext cx="284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754" name="Picture 10" descr="IMG_296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1" t="14630" r="41922" b="10898"/>
          <a:stretch>
            <a:fillRect/>
          </a:stretch>
        </p:blipFill>
        <p:spPr bwMode="auto">
          <a:xfrm>
            <a:off x="933450" y="1250950"/>
            <a:ext cx="48387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6642100" y="2471738"/>
            <a:ext cx="421957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en-US" sz="2000"/>
              <a:t>Строитель нам построит дом, </a:t>
            </a:r>
          </a:p>
          <a:p>
            <a:r>
              <a:rPr lang="ru-RU" altLang="en-US" sz="2000"/>
              <a:t>И мы в нем дружно заживем. </a:t>
            </a:r>
          </a:p>
          <a:p>
            <a:r>
              <a:rPr lang="ru-RU" altLang="en-US" sz="2000"/>
              <a:t>Костюм нарядный выходной </a:t>
            </a:r>
          </a:p>
          <a:p>
            <a:r>
              <a:rPr lang="ru-RU" altLang="en-US" sz="2000"/>
              <a:t>Искусно нам сошьет портной. </a:t>
            </a:r>
          </a:p>
          <a:p>
            <a:r>
              <a:rPr lang="ru-RU" altLang="en-US" sz="2000"/>
              <a:t>Даст книги нам библиотекарь, </a:t>
            </a:r>
          </a:p>
          <a:p>
            <a:r>
              <a:rPr lang="ru-RU" altLang="en-US" sz="2000"/>
              <a:t>Хлеб испечет в пекарне пекарь, </a:t>
            </a:r>
          </a:p>
          <a:p>
            <a:r>
              <a:rPr lang="ru-RU" altLang="en-US" sz="2000"/>
              <a:t>Учитель выучит всему – </a:t>
            </a:r>
          </a:p>
          <a:p>
            <a:r>
              <a:rPr lang="ru-RU" altLang="en-US" sz="2000"/>
              <a:t>Научит грамоте, письму. </a:t>
            </a:r>
          </a:p>
          <a:p>
            <a:r>
              <a:rPr lang="ru-RU" altLang="en-US" sz="2000"/>
              <a:t>Письмо доставит почтальон, </a:t>
            </a:r>
          </a:p>
          <a:p>
            <a:r>
              <a:rPr lang="ru-RU" altLang="en-US" sz="2000"/>
              <a:t>А повар сварит нам бульон. </a:t>
            </a:r>
          </a:p>
          <a:p>
            <a:r>
              <a:rPr lang="ru-RU" altLang="en-US" sz="2000"/>
              <a:t>Я думаю, ты подрастешь </a:t>
            </a:r>
          </a:p>
          <a:p>
            <a:r>
              <a:rPr lang="ru-RU" altLang="en-US" sz="2000"/>
              <a:t>И дело по душе найдешь! 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5730875" y="249238"/>
            <a:ext cx="56673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en-US" sz="2000"/>
              <a:t>Всегда помни, что любая профессия важна!</a:t>
            </a:r>
          </a:p>
          <a:p>
            <a:r>
              <a:rPr lang="ru-RU" altLang="en-US" sz="2000"/>
              <a:t>Все профессии нужны, все профессии важны.</a:t>
            </a:r>
          </a:p>
          <a:p>
            <a:r>
              <a:rPr lang="ru-RU" altLang="en-US" sz="2000"/>
              <a:t>Прекрасных профессий на свете не счесть,</a:t>
            </a:r>
          </a:p>
          <a:p>
            <a:r>
              <a:rPr lang="ru-RU" altLang="en-US" sz="2000"/>
              <a:t>И каждой профессии – СЛАВА и ЧЕСТЬ!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0950" y="382588"/>
            <a:ext cx="10179050" cy="53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en-US" sz="3100" cap="none" smtClean="0">
                <a:latin typeface="Arial" panose="020B0604020202020204" pitchFamily="34" charset="0"/>
              </a:rPr>
              <a:t>Рекомендуемая литература по теме «Профессии»: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1206500" y="1025525"/>
            <a:ext cx="10179050" cy="2182813"/>
          </a:xfrm>
        </p:spPr>
        <p:txBody>
          <a:bodyPr/>
          <a:lstStyle/>
          <a:p>
            <a:pPr marL="381000" indent="-381000"/>
            <a:r>
              <a:rPr lang="ru-RU" altLang="en-US" smtClean="0">
                <a:solidFill>
                  <a:schemeClr val="tx1"/>
                </a:solidFill>
              </a:rPr>
              <a:t>Дж. Родари «Какого цвета ремесла?», «Чем пахнут ремесла?»</a:t>
            </a:r>
          </a:p>
          <a:p>
            <a:pPr marL="381000" indent="-381000"/>
            <a:r>
              <a:rPr lang="ru-RU" altLang="en-US" smtClean="0">
                <a:solidFill>
                  <a:schemeClr val="tx1"/>
                </a:solidFill>
              </a:rPr>
              <a:t>Я Аким «Неумейка».</a:t>
            </a:r>
          </a:p>
          <a:p>
            <a:pPr marL="381000" indent="-381000"/>
            <a:r>
              <a:rPr lang="ru-RU" altLang="en-US" smtClean="0">
                <a:solidFill>
                  <a:schemeClr val="tx1"/>
                </a:solidFill>
              </a:rPr>
              <a:t>А. Шибарев «Почтовый ящик».</a:t>
            </a:r>
          </a:p>
          <a:p>
            <a:pPr marL="381000" indent="-381000"/>
            <a:r>
              <a:rPr lang="ru-RU" altLang="en-US" smtClean="0">
                <a:solidFill>
                  <a:schemeClr val="tx1"/>
                </a:solidFill>
              </a:rPr>
              <a:t>С. Михалков «А что у вас?», «Дядя Степа»</a:t>
            </a:r>
          </a:p>
          <a:p>
            <a:pPr marL="381000" indent="-381000"/>
            <a:r>
              <a:rPr lang="ru-RU" altLang="en-US" smtClean="0">
                <a:solidFill>
                  <a:schemeClr val="tx1"/>
                </a:solidFill>
              </a:rPr>
              <a:t>И др.</a:t>
            </a:r>
          </a:p>
          <a:p>
            <a:pPr marL="381000" indent="-381000"/>
            <a:endParaRPr lang="ru-RU" altLang="en-US" smtClean="0">
              <a:solidFill>
                <a:schemeClr val="tx1"/>
              </a:solidFill>
            </a:endParaRPr>
          </a:p>
        </p:txBody>
      </p:sp>
      <p:pic>
        <p:nvPicPr>
          <p:cNvPr id="46085" name="Picture 5" descr="Неумейка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751263"/>
            <a:ext cx="1708150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Рода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976438"/>
            <a:ext cx="1858963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302477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5850" y="1246188"/>
            <a:ext cx="1550988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10131673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7213" y="4008438"/>
            <a:ext cx="1697037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Надпись 5"/>
          <p:cNvSpPr txBox="1">
            <a:spLocks noChangeArrowheads="1"/>
          </p:cNvSpPr>
          <p:nvPr/>
        </p:nvSpPr>
        <p:spPr bwMode="auto">
          <a:xfrm>
            <a:off x="4275138" y="415925"/>
            <a:ext cx="58721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5400">
                <a:latin typeface="Bodoni MT"/>
              </a:rPr>
              <a:t>МОЛОДЕЦ!</a:t>
            </a:r>
          </a:p>
          <a:p>
            <a:pPr algn="ctr"/>
            <a:endParaRPr lang="ru-RU" altLang="en-US" sz="5400">
              <a:latin typeface="Bodoni MT"/>
            </a:endParaRPr>
          </a:p>
          <a:p>
            <a:pPr algn="ctr"/>
            <a:r>
              <a:rPr lang="ru-RU" altLang="en-US" sz="5400">
                <a:latin typeface="Bodoni MT"/>
              </a:rPr>
              <a:t>До новых встреч!</a:t>
            </a:r>
            <a:endParaRPr lang="ru-RU" altLang="en-US" sz="5400"/>
          </a:p>
        </p:txBody>
      </p:sp>
      <p:pic>
        <p:nvPicPr>
          <p:cNvPr id="33795" name="Picture 3" descr="5891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141663"/>
            <a:ext cx="53721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1250950" y="0"/>
            <a:ext cx="10179050" cy="1154113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en-US" sz="2800" smtClean="0">
                <a:solidFill>
                  <a:schemeClr val="tx1"/>
                </a:solidFill>
              </a:rPr>
              <a:t>Профессия – это дело, основной вид занятия, которым занимается человек.</a:t>
            </a:r>
            <a:r>
              <a:rPr lang="ru-RU" altLang="en-US" smtClean="0"/>
              <a:t>  </a:t>
            </a:r>
            <a:r>
              <a:rPr lang="ru-RU" altLang="en-US" sz="2800" smtClean="0">
                <a:solidFill>
                  <a:schemeClr val="tx1"/>
                </a:solidFill>
              </a:rPr>
              <a:t>По - другому это его работа. </a:t>
            </a:r>
          </a:p>
        </p:txBody>
      </p:sp>
      <p:pic>
        <p:nvPicPr>
          <p:cNvPr id="17413" name="Picture 5" descr="hello_html_47005e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568"/>
          <a:stretch>
            <a:fillRect/>
          </a:stretch>
        </p:blipFill>
        <p:spPr bwMode="auto">
          <a:xfrm>
            <a:off x="735013" y="741363"/>
            <a:ext cx="3079750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ello_html_47005ef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83"/>
          <a:stretch>
            <a:fillRect/>
          </a:stretch>
        </p:blipFill>
        <p:spPr bwMode="auto">
          <a:xfrm>
            <a:off x="8477250" y="939800"/>
            <a:ext cx="3390900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06"/>
          <a:stretch>
            <a:fillRect/>
          </a:stretch>
        </p:blipFill>
        <p:spPr bwMode="auto">
          <a:xfrm>
            <a:off x="3927475" y="1441450"/>
            <a:ext cx="4371975" cy="36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1385888" y="5678488"/>
            <a:ext cx="939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r>
              <a:rPr lang="ru-RU" altLang="en-US" sz="2800">
                <a:latin typeface="Arial" panose="020B0604020202020204" pitchFamily="34" charset="0"/>
              </a:rPr>
              <a:t>Профессий на свете очень много. </a:t>
            </a:r>
          </a:p>
          <a:p>
            <a:pPr defTabSz="914400"/>
            <a:r>
              <a:rPr lang="ru-RU" altLang="en-US" sz="2800">
                <a:latin typeface="Arial" panose="020B0604020202020204" pitchFamily="34" charset="0"/>
              </a:rPr>
              <a:t>Мы познакомимся только с некоторыми профессиями.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3186113" y="201613"/>
            <a:ext cx="8478837" cy="1773237"/>
          </a:xfrm>
        </p:spPr>
        <p:txBody>
          <a:bodyPr/>
          <a:lstStyle/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altLang="en-US" smtClean="0">
                <a:solidFill>
                  <a:schemeClr val="tx1"/>
                </a:solidFill>
                <a:latin typeface="Arial" panose="020B0604020202020204" pitchFamily="34" charset="0"/>
              </a:rPr>
              <a:t>Пожарный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t>Потушить костёр может любой из нас. Но когда случается беда - настоящий пожар, кто поможет? Конечно же, пожарные. Только они могут быстро и правильно потушить огонь! 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t>А ты помнишь, по какому телефону нужно звонить при пожаре?  Правильно, 01 или 112! 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t>Одежда пожарного сделана из специальной ткани. Она почти не горит. На голове у них стальная каска, на ногах — прочные и удобные сапоги. Ведь пожарный бесстрашно идет в огонь!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t>Пожарный должен быть:  храбрым; выносливым; ловким; сильным; быстро принимать решения; уметь оказать первую медицинскую помощь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6" t="7964" r="51859" b="12657"/>
          <a:stretch>
            <a:fillRect/>
          </a:stretch>
        </p:blipFill>
        <p:spPr bwMode="auto">
          <a:xfrm>
            <a:off x="958850" y="109538"/>
            <a:ext cx="22225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3" t="9158" r="58890" b="7394"/>
          <a:stretch>
            <a:fillRect/>
          </a:stretch>
        </p:blipFill>
        <p:spPr bwMode="auto">
          <a:xfrm>
            <a:off x="10307638" y="2252663"/>
            <a:ext cx="1420812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Объект 2"/>
          <p:cNvSpPr>
            <a:spLocks/>
          </p:cNvSpPr>
          <p:nvPr/>
        </p:nvSpPr>
        <p:spPr bwMode="auto">
          <a:xfrm>
            <a:off x="3308350" y="2324100"/>
            <a:ext cx="69818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Врач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Врач играет большую роль в жизни человека.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Врачи оказывают медицинскую помощь людям, назначают лечение, помогают выздороветь и оставаться здоровыми. А в сложных ситуациях дают шанс на жизнь. Врачи определяют и не допускают различные заболевания, защищают людей от болезней.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Профессия врача сложная и интересная, самоотверженная и ответственная.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А ты помнишь, по какому телефону нужно звонить если нужно вызвать скорую помощь?  Правильно, 03 или 112! </a:t>
            </a:r>
          </a:p>
        </p:txBody>
      </p:sp>
      <p:pic>
        <p:nvPicPr>
          <p:cNvPr id="19463" name="Picture 7" descr="107_big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775" y="3727450"/>
            <a:ext cx="1471613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2359025" y="4840288"/>
            <a:ext cx="7788275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905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ru-RU" altLang="en-US" sz="2000">
                <a:latin typeface="Arial" panose="020B0604020202020204" pitchFamily="34" charset="0"/>
              </a:rPr>
              <a:t>Полицейский.</a:t>
            </a:r>
          </a:p>
          <a:p>
            <a:pPr algn="just">
              <a:lnSpc>
                <a:spcPct val="110000"/>
              </a:lnSpc>
            </a:pPr>
            <a:r>
              <a:rPr lang="ru-RU" altLang="en-US" sz="1400">
                <a:latin typeface="Arial" panose="020B0604020202020204" pitchFamily="34" charset="0"/>
              </a:rPr>
              <a:t>Полиция — занимается борьбой с преступностью и правонарушениями, охраной порядка, а также личной безопасностью граждан. </a:t>
            </a:r>
          </a:p>
          <a:p>
            <a:pPr algn="just">
              <a:lnSpc>
                <a:spcPct val="110000"/>
              </a:lnSpc>
            </a:pPr>
            <a:r>
              <a:rPr lang="ru-RU" altLang="en-US" sz="1400">
                <a:latin typeface="Arial" panose="020B0604020202020204" pitchFamily="34" charset="0"/>
              </a:rPr>
              <a:t>Звонить туда нужно по телефону, набрав номер 02 или 112. Через некоторое время по указанному адресу приедет наряд полиции.</a:t>
            </a:r>
          </a:p>
          <a:p>
            <a:pPr algn="just">
              <a:lnSpc>
                <a:spcPct val="110000"/>
              </a:lnSpc>
            </a:pPr>
            <a:r>
              <a:rPr lang="ru-RU" altLang="en-US" sz="1400">
                <a:latin typeface="Arial" panose="020B0604020202020204" pitchFamily="34" charset="0"/>
              </a:rPr>
              <a:t>Работа полицейского — крайне трудная и опасная, надо быть всегда начеку.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6" t="7790" r="52837" b="11205"/>
          <a:stretch>
            <a:fillRect/>
          </a:stretch>
        </p:blipFill>
        <p:spPr bwMode="auto">
          <a:xfrm>
            <a:off x="1022350" y="109538"/>
            <a:ext cx="1903413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Объект 2"/>
          <p:cNvSpPr>
            <a:spLocks/>
          </p:cNvSpPr>
          <p:nvPr/>
        </p:nvSpPr>
        <p:spPr bwMode="auto">
          <a:xfrm>
            <a:off x="3036888" y="190500"/>
            <a:ext cx="2573337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Парикмахер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Если вы захотели постричь волосы, сделать красивую прическу, то вы отправитесь в парикмахерскую, где умелые руки мастера-парикмахера будут колдовать над вашими волосами. 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" t="8633" r="52876" b="12950"/>
          <a:stretch>
            <a:fillRect/>
          </a:stretch>
        </p:blipFill>
        <p:spPr bwMode="auto">
          <a:xfrm>
            <a:off x="9758363" y="133350"/>
            <a:ext cx="2033587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Объект 2"/>
          <p:cNvSpPr>
            <a:spLocks/>
          </p:cNvSpPr>
          <p:nvPr/>
        </p:nvSpPr>
        <p:spPr bwMode="auto">
          <a:xfrm>
            <a:off x="6288088" y="215900"/>
            <a:ext cx="36004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Водитель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Водитель легковой машины возит людей, а грузовой — перевозит различные грузы.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Они должны знать правила дорожного движения назубок и никогда не нарушать их!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Многие водители работают на общественном транспорте — трамваях, автобусах, троллейбусах</a:t>
            </a: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1" t="6055" r="62350" b="4300"/>
          <a:stretch>
            <a:fillRect/>
          </a:stretch>
        </p:blipFill>
        <p:spPr bwMode="auto">
          <a:xfrm>
            <a:off x="992188" y="3390900"/>
            <a:ext cx="12827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Объект 2"/>
          <p:cNvSpPr>
            <a:spLocks/>
          </p:cNvSpPr>
          <p:nvPr/>
        </p:nvSpPr>
        <p:spPr bwMode="auto">
          <a:xfrm>
            <a:off x="2425700" y="3384550"/>
            <a:ext cx="365283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Повар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Повар – это специалист по приготовлению кулинарных блюд и кулинарных изделий.  Профессия повара известна во всём мире. 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Повара нужны в самых разных организациях и заведениях. В детском саду, в школе, в колледже, в университете сеть столовые, в которых хорошие кулинары каждый день готовят вкусную и сытную еду для детей и взрослых.  </a:t>
            </a: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1" t="7411" r="54349" b="7637"/>
          <a:stretch>
            <a:fillRect/>
          </a:stretch>
        </p:blipFill>
        <p:spPr bwMode="auto">
          <a:xfrm>
            <a:off x="9988550" y="3382963"/>
            <a:ext cx="1781175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Объект 2"/>
          <p:cNvSpPr>
            <a:spLocks/>
          </p:cNvSpPr>
          <p:nvPr/>
        </p:nvSpPr>
        <p:spPr bwMode="auto">
          <a:xfrm>
            <a:off x="6570663" y="3498850"/>
            <a:ext cx="34448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Строитель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>
                <a:solidFill>
                  <a:schemeClr val="tx1"/>
                </a:solidFill>
              </a:rPr>
              <a:t>Строитель — объединяет в себе разные специальности. Ведь в одиночку построить что-то серьезное и большое практически невозможно, разве что небольшой домик или песочный замок. Поэтому у строителей существует разделение труда по всем видам выполняемых работ.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5" t="3467" r="51424" b="8765"/>
          <a:stretch>
            <a:fillRect/>
          </a:stretch>
        </p:blipFill>
        <p:spPr bwMode="auto">
          <a:xfrm>
            <a:off x="893763" y="107950"/>
            <a:ext cx="18542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Объект 2"/>
          <p:cNvSpPr>
            <a:spLocks/>
          </p:cNvSpPr>
          <p:nvPr/>
        </p:nvSpPr>
        <p:spPr bwMode="auto">
          <a:xfrm>
            <a:off x="2695575" y="119063"/>
            <a:ext cx="307816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Лётчик или Пилот.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Профессия летчика необходима в: перевозке пассажиров в разные города и страны,  перевозят срочные грузы.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Вертолеты, небольшие самолеты работают в сельском и лесном хозяйстве, пожарных частях.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Авиация является важным родом войск нашей армии. Летчики управляют мощными военными истребителями, ракетоносителями.</a:t>
            </a:r>
            <a:r>
              <a:rPr lang="ru-RU" altLang="en-US" sz="16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7" t="5675" r="51079" b="9222"/>
          <a:stretch>
            <a:fillRect/>
          </a:stretch>
        </p:blipFill>
        <p:spPr bwMode="auto">
          <a:xfrm>
            <a:off x="9929813" y="127000"/>
            <a:ext cx="1928812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Объект 2"/>
          <p:cNvSpPr>
            <a:spLocks/>
          </p:cNvSpPr>
          <p:nvPr/>
        </p:nvSpPr>
        <p:spPr bwMode="auto">
          <a:xfrm>
            <a:off x="6637338" y="107950"/>
            <a:ext cx="33147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Учитель.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Учитель - это человек, который учит детей в школе.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Профессия учитель одна из самых древних на земле .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Учителя бывают разные. В начальных классах большинство предметов ведет один учитель. С 5 класса  ученики переходят в среднюю школу, и там уже каждый предмет преподают разные преподаватели: литературу - учитель литературы, историю – учитель истории и .д.</a:t>
            </a:r>
          </a:p>
        </p:txBody>
      </p:sp>
      <p:sp>
        <p:nvSpPr>
          <p:cNvPr id="23564" name="Объект 2"/>
          <p:cNvSpPr>
            <a:spLocks/>
          </p:cNvSpPr>
          <p:nvPr/>
        </p:nvSpPr>
        <p:spPr bwMode="auto">
          <a:xfrm>
            <a:off x="3128963" y="3646488"/>
            <a:ext cx="3627437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/>
              <a:buChar char="–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>
                <a:solidFill>
                  <a:schemeClr val="tx1"/>
                </a:solidFill>
                <a:latin typeface="Arial" panose="020B0604020202020204" pitchFamily="34" charset="0"/>
              </a:rPr>
              <a:t>Военный.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Военные - это люди, которые защищают свой народ, свою Родину от врагов.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Вооруженные силы можно разделить на три главных группы - сухопутные или наземные войска; военно-воздушные силы; военно-морские силы.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Летчики защищают небо; пехотинцы - сушу; моряки - море. В Российской армии служат солдаты, матросы, офицеры. Все они - защитники Отечества. </a:t>
            </a:r>
          </a:p>
          <a:p>
            <a:pPr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</a:rPr>
              <a:t>В мирное время они проводят учебные сражения, изучают военную технику.</a:t>
            </a:r>
            <a:r>
              <a:rPr lang="ru-RU" altLang="en-US" sz="16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2" t="5136" r="53011" b="6357"/>
          <a:stretch>
            <a:fillRect/>
          </a:stretch>
        </p:blipFill>
        <p:spPr bwMode="auto">
          <a:xfrm>
            <a:off x="10117138" y="3638550"/>
            <a:ext cx="1690687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70" t="16205" r="43037" b="10989"/>
          <a:stretch>
            <a:fillRect/>
          </a:stretch>
        </p:blipFill>
        <p:spPr bwMode="auto">
          <a:xfrm>
            <a:off x="947738" y="3640138"/>
            <a:ext cx="2133600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7216775" y="3689350"/>
            <a:ext cx="2868613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indent="238125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2000">
                <a:latin typeface="Arial" panose="020B0604020202020204" pitchFamily="34" charset="0"/>
              </a:rPr>
              <a:t>Воспитатель.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ru-RU" altLang="en-US" sz="1400">
                <a:latin typeface="Arial" panose="020B0604020202020204" pitchFamily="34" charset="0"/>
              </a:rPr>
              <a:t>Детский сад – это огромный дом для детей.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ru-RU" altLang="en-US" sz="1400">
                <a:latin typeface="Arial" panose="020B0604020202020204" pitchFamily="34" charset="0"/>
              </a:rPr>
              <a:t>В течении всего дня с детьми находится воспитатель, который присматривает за  детьми, учит их делать зарядку, лепить, рисовать, конструировать, читать стихи с выражением, считать и решать задачи. Воспитывает у детей трудолюбие, доброжелательное отношение друг к другу, уважение к старшим.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4" t="9940" r="51707" b="9940"/>
          <a:stretch>
            <a:fillRect/>
          </a:stretch>
        </p:blipFill>
        <p:spPr bwMode="auto">
          <a:xfrm>
            <a:off x="920750" y="111125"/>
            <a:ext cx="200025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0" t="5679" r="53389" b="8633"/>
          <a:stretch>
            <a:fillRect/>
          </a:stretch>
        </p:blipFill>
        <p:spPr bwMode="auto">
          <a:xfrm>
            <a:off x="976313" y="3678238"/>
            <a:ext cx="1630362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 descr="professii40-dvorn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95" t="11465" r="26860" b="24979"/>
          <a:stretch>
            <a:fillRect/>
          </a:stretch>
        </p:blipFill>
        <p:spPr bwMode="auto">
          <a:xfrm>
            <a:off x="10256838" y="238125"/>
            <a:ext cx="1565275" cy="27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IMG_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7063" y="3735388"/>
            <a:ext cx="2278062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2919413" y="212725"/>
            <a:ext cx="32131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en-US" sz="2000">
                <a:latin typeface="Arial" panose="020B0604020202020204" pitchFamily="34" charset="0"/>
              </a:rPr>
              <a:t>Продавец.</a:t>
            </a:r>
          </a:p>
          <a:p>
            <a:pPr algn="just"/>
            <a:r>
              <a:rPr lang="ru-RU" altLang="en-US" sz="1400">
                <a:latin typeface="Arial" panose="020B0604020202020204" pitchFamily="34" charset="0"/>
              </a:rPr>
              <a:t>Профессия продавца подразделяется на несколько специальностей. Есть продавцы продовольственных товаров – то есть продуктов и есть продавцы непродовольственных товаров (одежды, обуви, техники). </a:t>
            </a:r>
          </a:p>
          <a:p>
            <a:pPr algn="just"/>
            <a:r>
              <a:rPr lang="ru-RU" altLang="en-US" sz="1400">
                <a:latin typeface="Arial" panose="020B0604020202020204" pitchFamily="34" charset="0"/>
              </a:rPr>
              <a:t>В любом магазине, супермаркете, на рынке можно встретить продавца. 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6621463" y="73025"/>
            <a:ext cx="3694112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000">
                <a:latin typeface="Arial" panose="020B0604020202020204" pitchFamily="34" charset="0"/>
              </a:rPr>
              <a:t>Дворник</a:t>
            </a:r>
            <a:r>
              <a:rPr lang="ru-RU" altLang="en-US">
                <a:latin typeface="Arial" panose="020B0604020202020204" pitchFamily="34" charset="0"/>
              </a:rPr>
              <a:t>.</a:t>
            </a:r>
          </a:p>
          <a:p>
            <a:r>
              <a:rPr lang="ru-RU" altLang="en-US" sz="1400">
                <a:latin typeface="Arial" panose="020B0604020202020204" pitchFamily="34" charset="0"/>
              </a:rPr>
              <a:t>Профессия дворника может показаться не слишком важной, неинтересной. Но всем нам хочется жить в чистом, красивом городе, наслаждаться порядком на улице, во дворе дома. Без дворника создать такие условия невозможно. Достаточно не проводить уборку несколько дней, чтобы территория стала грязная.</a:t>
            </a:r>
          </a:p>
          <a:p>
            <a:r>
              <a:rPr lang="ru-RU" altLang="en-US" sz="1400">
                <a:latin typeface="Arial" panose="020B0604020202020204" pitchFamily="34" charset="0"/>
              </a:rPr>
              <a:t>Если бы дворники не выполняли старательно свою работу, на улицах было бы грязно, некрасиво и опасно. 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2701925" y="3667125"/>
            <a:ext cx="30892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000">
                <a:latin typeface="Arial" panose="020B0604020202020204" pitchFamily="34" charset="0"/>
              </a:rPr>
              <a:t>Портной.</a:t>
            </a:r>
          </a:p>
          <a:p>
            <a:r>
              <a:rPr lang="ru-RU" altLang="en-US" sz="1400">
                <a:latin typeface="Arial" panose="020B0604020202020204" pitchFamily="34" charset="0"/>
              </a:rPr>
              <a:t>Портной шьет разную одежду для детей и взрослых, мужчин и женщин, на любые времена года.</a:t>
            </a:r>
          </a:p>
          <a:p>
            <a:r>
              <a:rPr lang="ru-RU" altLang="en-US" sz="1400">
                <a:latin typeface="Arial" panose="020B0604020202020204" pitchFamily="34" charset="0"/>
              </a:rPr>
              <a:t>Портные выполняют все виды работ по изготовлению одежды(снимают размеры, делают выкройку, подбирают материал, шьёт).</a:t>
            </a: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6613525" y="3668713"/>
            <a:ext cx="28702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000">
                <a:latin typeface="Arial" panose="020B0604020202020204" pitchFamily="34" charset="0"/>
              </a:rPr>
              <a:t>Почтальон.</a:t>
            </a:r>
          </a:p>
          <a:p>
            <a:r>
              <a:rPr lang="ru-RU" altLang="en-US" sz="1400">
                <a:latin typeface="Arial" panose="020B0604020202020204" pitchFamily="34" charset="0"/>
              </a:rPr>
              <a:t>Профессия почтальон появилась давно. Благодаря этим работникам люди могли получать письма посылки от друзей, родственников, проживающих в разных городах и странах. </a:t>
            </a:r>
          </a:p>
          <a:p>
            <a:r>
              <a:rPr lang="ru-RU" altLang="en-US" sz="1400">
                <a:latin typeface="Arial" panose="020B0604020202020204" pitchFamily="34" charset="0"/>
              </a:rPr>
              <a:t> Они разносят по адресам газеты и журналы, письма и телеграммы, извещения и уведомления.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олилиния 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0" y="0"/>
            <a:ext cx="7569200" cy="6858000"/>
          </a:xfrm>
          <a:custGeom>
            <a:avLst/>
            <a:gdLst/>
            <a:ahLst/>
            <a:cxnLst/>
            <a:rect l="0" t="0" r="r" b="b"/>
            <a:pathLst>
              <a:path w="4768" h="4320">
                <a:moveTo>
                  <a:pt x="0" y="0"/>
                </a:moveTo>
                <a:lnTo>
                  <a:pt x="4655" y="0"/>
                </a:lnTo>
                <a:lnTo>
                  <a:pt x="4658" y="42"/>
                </a:lnTo>
                <a:lnTo>
                  <a:pt x="4663" y="77"/>
                </a:lnTo>
                <a:lnTo>
                  <a:pt x="4669" y="110"/>
                </a:lnTo>
                <a:lnTo>
                  <a:pt x="4679" y="137"/>
                </a:lnTo>
                <a:lnTo>
                  <a:pt x="4689" y="164"/>
                </a:lnTo>
                <a:lnTo>
                  <a:pt x="4701" y="187"/>
                </a:lnTo>
                <a:lnTo>
                  <a:pt x="4713" y="211"/>
                </a:lnTo>
                <a:lnTo>
                  <a:pt x="4724" y="233"/>
                </a:lnTo>
                <a:lnTo>
                  <a:pt x="4735" y="258"/>
                </a:lnTo>
                <a:lnTo>
                  <a:pt x="4745" y="284"/>
                </a:lnTo>
                <a:lnTo>
                  <a:pt x="4754" y="313"/>
                </a:lnTo>
                <a:lnTo>
                  <a:pt x="4761" y="344"/>
                </a:lnTo>
                <a:lnTo>
                  <a:pt x="4766" y="382"/>
                </a:lnTo>
                <a:lnTo>
                  <a:pt x="4768" y="424"/>
                </a:lnTo>
                <a:lnTo>
                  <a:pt x="4766" y="469"/>
                </a:lnTo>
                <a:lnTo>
                  <a:pt x="4761" y="505"/>
                </a:lnTo>
                <a:lnTo>
                  <a:pt x="4754" y="538"/>
                </a:lnTo>
                <a:lnTo>
                  <a:pt x="4745" y="568"/>
                </a:lnTo>
                <a:lnTo>
                  <a:pt x="4735" y="594"/>
                </a:lnTo>
                <a:lnTo>
                  <a:pt x="4723" y="618"/>
                </a:lnTo>
                <a:lnTo>
                  <a:pt x="4711" y="641"/>
                </a:lnTo>
                <a:lnTo>
                  <a:pt x="4699" y="665"/>
                </a:lnTo>
                <a:lnTo>
                  <a:pt x="4688" y="690"/>
                </a:lnTo>
                <a:lnTo>
                  <a:pt x="4677" y="716"/>
                </a:lnTo>
                <a:lnTo>
                  <a:pt x="4668" y="745"/>
                </a:lnTo>
                <a:lnTo>
                  <a:pt x="4662" y="778"/>
                </a:lnTo>
                <a:lnTo>
                  <a:pt x="4656" y="816"/>
                </a:lnTo>
                <a:lnTo>
                  <a:pt x="4655" y="859"/>
                </a:lnTo>
                <a:lnTo>
                  <a:pt x="4656" y="902"/>
                </a:lnTo>
                <a:lnTo>
                  <a:pt x="4662" y="940"/>
                </a:lnTo>
                <a:lnTo>
                  <a:pt x="4668" y="973"/>
                </a:lnTo>
                <a:lnTo>
                  <a:pt x="4677" y="1001"/>
                </a:lnTo>
                <a:lnTo>
                  <a:pt x="4688" y="1028"/>
                </a:lnTo>
                <a:lnTo>
                  <a:pt x="4699" y="1053"/>
                </a:lnTo>
                <a:lnTo>
                  <a:pt x="4711" y="1076"/>
                </a:lnTo>
                <a:lnTo>
                  <a:pt x="4723" y="1098"/>
                </a:lnTo>
                <a:lnTo>
                  <a:pt x="4735" y="1123"/>
                </a:lnTo>
                <a:lnTo>
                  <a:pt x="4745" y="1149"/>
                </a:lnTo>
                <a:lnTo>
                  <a:pt x="4754" y="1178"/>
                </a:lnTo>
                <a:lnTo>
                  <a:pt x="4761" y="1211"/>
                </a:lnTo>
                <a:lnTo>
                  <a:pt x="4766" y="1249"/>
                </a:lnTo>
                <a:lnTo>
                  <a:pt x="4768" y="1292"/>
                </a:lnTo>
                <a:lnTo>
                  <a:pt x="4766" y="1335"/>
                </a:lnTo>
                <a:lnTo>
                  <a:pt x="4761" y="1373"/>
                </a:lnTo>
                <a:lnTo>
                  <a:pt x="4754" y="1406"/>
                </a:lnTo>
                <a:lnTo>
                  <a:pt x="4745" y="1435"/>
                </a:lnTo>
                <a:lnTo>
                  <a:pt x="4735" y="1461"/>
                </a:lnTo>
                <a:lnTo>
                  <a:pt x="4723" y="1486"/>
                </a:lnTo>
                <a:lnTo>
                  <a:pt x="4711" y="1509"/>
                </a:lnTo>
                <a:lnTo>
                  <a:pt x="4699" y="1533"/>
                </a:lnTo>
                <a:lnTo>
                  <a:pt x="4688" y="1557"/>
                </a:lnTo>
                <a:lnTo>
                  <a:pt x="4677" y="1583"/>
                </a:lnTo>
                <a:lnTo>
                  <a:pt x="4668" y="1613"/>
                </a:lnTo>
                <a:lnTo>
                  <a:pt x="4662" y="1646"/>
                </a:lnTo>
                <a:lnTo>
                  <a:pt x="4656" y="1683"/>
                </a:lnTo>
                <a:lnTo>
                  <a:pt x="4655" y="1727"/>
                </a:lnTo>
                <a:lnTo>
                  <a:pt x="4656" y="1770"/>
                </a:lnTo>
                <a:lnTo>
                  <a:pt x="4662" y="1807"/>
                </a:lnTo>
                <a:lnTo>
                  <a:pt x="4668" y="1841"/>
                </a:lnTo>
                <a:lnTo>
                  <a:pt x="4677" y="1869"/>
                </a:lnTo>
                <a:lnTo>
                  <a:pt x="4688" y="1896"/>
                </a:lnTo>
                <a:lnTo>
                  <a:pt x="4699" y="1919"/>
                </a:lnTo>
                <a:lnTo>
                  <a:pt x="4711" y="1943"/>
                </a:lnTo>
                <a:lnTo>
                  <a:pt x="4723" y="1966"/>
                </a:lnTo>
                <a:lnTo>
                  <a:pt x="4735" y="1991"/>
                </a:lnTo>
                <a:lnTo>
                  <a:pt x="4745" y="2017"/>
                </a:lnTo>
                <a:lnTo>
                  <a:pt x="4754" y="2046"/>
                </a:lnTo>
                <a:lnTo>
                  <a:pt x="4761" y="2079"/>
                </a:lnTo>
                <a:lnTo>
                  <a:pt x="4766" y="2117"/>
                </a:lnTo>
                <a:lnTo>
                  <a:pt x="4768" y="2159"/>
                </a:lnTo>
                <a:lnTo>
                  <a:pt x="4766" y="2203"/>
                </a:lnTo>
                <a:lnTo>
                  <a:pt x="4761" y="2241"/>
                </a:lnTo>
                <a:lnTo>
                  <a:pt x="4754" y="2274"/>
                </a:lnTo>
                <a:lnTo>
                  <a:pt x="4745" y="2303"/>
                </a:lnTo>
                <a:lnTo>
                  <a:pt x="4735" y="2329"/>
                </a:lnTo>
                <a:lnTo>
                  <a:pt x="4723" y="2354"/>
                </a:lnTo>
                <a:lnTo>
                  <a:pt x="4699" y="2401"/>
                </a:lnTo>
                <a:lnTo>
                  <a:pt x="4688" y="2424"/>
                </a:lnTo>
                <a:lnTo>
                  <a:pt x="4677" y="2451"/>
                </a:lnTo>
                <a:lnTo>
                  <a:pt x="4668" y="2479"/>
                </a:lnTo>
                <a:lnTo>
                  <a:pt x="4662" y="2512"/>
                </a:lnTo>
                <a:lnTo>
                  <a:pt x="4656" y="2550"/>
                </a:lnTo>
                <a:lnTo>
                  <a:pt x="4655" y="2593"/>
                </a:lnTo>
                <a:lnTo>
                  <a:pt x="4656" y="2637"/>
                </a:lnTo>
                <a:lnTo>
                  <a:pt x="4662" y="2674"/>
                </a:lnTo>
                <a:lnTo>
                  <a:pt x="4668" y="2707"/>
                </a:lnTo>
                <a:lnTo>
                  <a:pt x="4677" y="2736"/>
                </a:lnTo>
                <a:lnTo>
                  <a:pt x="4688" y="2763"/>
                </a:lnTo>
                <a:lnTo>
                  <a:pt x="4699" y="2787"/>
                </a:lnTo>
                <a:lnTo>
                  <a:pt x="4723" y="2834"/>
                </a:lnTo>
                <a:lnTo>
                  <a:pt x="4735" y="2858"/>
                </a:lnTo>
                <a:lnTo>
                  <a:pt x="4745" y="2885"/>
                </a:lnTo>
                <a:lnTo>
                  <a:pt x="4754" y="2914"/>
                </a:lnTo>
                <a:lnTo>
                  <a:pt x="4761" y="2947"/>
                </a:lnTo>
                <a:lnTo>
                  <a:pt x="4766" y="2985"/>
                </a:lnTo>
                <a:lnTo>
                  <a:pt x="4768" y="3028"/>
                </a:lnTo>
                <a:lnTo>
                  <a:pt x="4766" y="3071"/>
                </a:lnTo>
                <a:lnTo>
                  <a:pt x="4761" y="3109"/>
                </a:lnTo>
                <a:lnTo>
                  <a:pt x="4754" y="3142"/>
                </a:lnTo>
                <a:lnTo>
                  <a:pt x="4745" y="3171"/>
                </a:lnTo>
                <a:lnTo>
                  <a:pt x="4735" y="3197"/>
                </a:lnTo>
                <a:lnTo>
                  <a:pt x="4723" y="3222"/>
                </a:lnTo>
                <a:lnTo>
                  <a:pt x="4711" y="3244"/>
                </a:lnTo>
                <a:lnTo>
                  <a:pt x="4699" y="3267"/>
                </a:lnTo>
                <a:lnTo>
                  <a:pt x="4688" y="3292"/>
                </a:lnTo>
                <a:lnTo>
                  <a:pt x="4677" y="3319"/>
                </a:lnTo>
                <a:lnTo>
                  <a:pt x="4668" y="3347"/>
                </a:lnTo>
                <a:lnTo>
                  <a:pt x="4662" y="3380"/>
                </a:lnTo>
                <a:lnTo>
                  <a:pt x="4656" y="3418"/>
                </a:lnTo>
                <a:lnTo>
                  <a:pt x="4655" y="3461"/>
                </a:lnTo>
                <a:lnTo>
                  <a:pt x="4656" y="3504"/>
                </a:lnTo>
                <a:lnTo>
                  <a:pt x="4662" y="3542"/>
                </a:lnTo>
                <a:lnTo>
                  <a:pt x="4668" y="3575"/>
                </a:lnTo>
                <a:lnTo>
                  <a:pt x="4677" y="3604"/>
                </a:lnTo>
                <a:lnTo>
                  <a:pt x="4688" y="3630"/>
                </a:lnTo>
                <a:lnTo>
                  <a:pt x="4699" y="3655"/>
                </a:lnTo>
                <a:lnTo>
                  <a:pt x="4711" y="3679"/>
                </a:lnTo>
                <a:lnTo>
                  <a:pt x="4723" y="3702"/>
                </a:lnTo>
                <a:lnTo>
                  <a:pt x="4735" y="3726"/>
                </a:lnTo>
                <a:lnTo>
                  <a:pt x="4745" y="3752"/>
                </a:lnTo>
                <a:lnTo>
                  <a:pt x="4754" y="3782"/>
                </a:lnTo>
                <a:lnTo>
                  <a:pt x="4761" y="3815"/>
                </a:lnTo>
                <a:lnTo>
                  <a:pt x="4766" y="3851"/>
                </a:lnTo>
                <a:lnTo>
                  <a:pt x="4768" y="3895"/>
                </a:lnTo>
                <a:lnTo>
                  <a:pt x="4766" y="3938"/>
                </a:lnTo>
                <a:lnTo>
                  <a:pt x="4761" y="3976"/>
                </a:lnTo>
                <a:lnTo>
                  <a:pt x="4754" y="4007"/>
                </a:lnTo>
                <a:lnTo>
                  <a:pt x="4745" y="4036"/>
                </a:lnTo>
                <a:lnTo>
                  <a:pt x="4735" y="4062"/>
                </a:lnTo>
                <a:lnTo>
                  <a:pt x="4724" y="4087"/>
                </a:lnTo>
                <a:lnTo>
                  <a:pt x="4713" y="4109"/>
                </a:lnTo>
                <a:lnTo>
                  <a:pt x="4701" y="4133"/>
                </a:lnTo>
                <a:lnTo>
                  <a:pt x="4689" y="4156"/>
                </a:lnTo>
                <a:lnTo>
                  <a:pt x="4679" y="4183"/>
                </a:lnTo>
                <a:lnTo>
                  <a:pt x="4669" y="4210"/>
                </a:lnTo>
                <a:lnTo>
                  <a:pt x="4663" y="4243"/>
                </a:lnTo>
                <a:lnTo>
                  <a:pt x="4658" y="4278"/>
                </a:lnTo>
                <a:lnTo>
                  <a:pt x="4655" y="4320"/>
                </a:lnTo>
                <a:lnTo>
                  <a:pt x="0" y="4320"/>
                </a:lnTo>
                <a:lnTo>
                  <a:pt x="57" y="57"/>
                </a:lnTo>
              </a:path>
            </a:pathLst>
          </a:custGeom>
          <a:solidFill>
            <a:srgbClr val="DCDCD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Прямоугольник 13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65625" y="207963"/>
            <a:ext cx="3657600" cy="60960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r>
              <a:rPr lang="ru-RU" altLang="en-US" sz="4000" cap="none" smtClean="0">
                <a:latin typeface="Bodoni MT"/>
                <a:cs typeface="Times New Roman" panose="02020603050405020304" pitchFamily="18" charset="0"/>
              </a:rPr>
              <a:t>Физминутка.</a:t>
            </a:r>
          </a:p>
        </p:txBody>
      </p:sp>
      <p:pic>
        <p:nvPicPr>
          <p:cNvPr id="25607" name="Picture 7" descr="повар пальч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25" y="1660525"/>
            <a:ext cx="71612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scrn_big_1-1200x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75" t="4338" r="9996" b="6291"/>
          <a:stretch>
            <a:fillRect/>
          </a:stretch>
        </p:blipFill>
        <p:spPr bwMode="auto">
          <a:xfrm>
            <a:off x="7662863" y="1589088"/>
            <a:ext cx="4406900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Прямоугольник 7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99" name="Полилиния: фигура 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0" y="0"/>
            <a:ext cx="6300788" cy="6858000"/>
          </a:xfrm>
          <a:custGeom>
            <a:avLst/>
            <a:gdLst/>
            <a:ahLst/>
            <a:cxnLst/>
            <a:rect l="0" t="0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Прямоугольник 11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12750" y="7938"/>
            <a:ext cx="11531600" cy="588962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r>
              <a:rPr lang="ru-RU" altLang="en-US" sz="2800" cap="none" smtClean="0">
                <a:solidFill>
                  <a:srgbClr val="2A1A00"/>
                </a:solidFill>
                <a:latin typeface="Bodoni MT"/>
              </a:rPr>
              <a:t>Найди лишние предметы, которые не нужны каждой из профессий:</a:t>
            </a:r>
          </a:p>
        </p:txBody>
      </p:sp>
      <p:pic>
        <p:nvPicPr>
          <p:cNvPr id="29703" name="Picture 7" descr="FB_IMG_14538100822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8" t="17717" r="12714" b="20787"/>
          <a:stretch>
            <a:fillRect/>
          </a:stretch>
        </p:blipFill>
        <p:spPr bwMode="auto">
          <a:xfrm>
            <a:off x="325438" y="719138"/>
            <a:ext cx="1385887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FB_IMG_14538100795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7" t="8189" r="12675" b="17874"/>
          <a:stretch>
            <a:fillRect/>
          </a:stretch>
        </p:blipFill>
        <p:spPr bwMode="auto">
          <a:xfrm>
            <a:off x="10636250" y="754063"/>
            <a:ext cx="130333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FB_IMG_14538101144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8" t="9134" r="3804" b="20787"/>
          <a:stretch>
            <a:fillRect/>
          </a:stretch>
        </p:blipFill>
        <p:spPr bwMode="auto">
          <a:xfrm>
            <a:off x="309563" y="4906963"/>
            <a:ext cx="1493837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FB_IMG_14538101485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4" t="13780" r="7013" b="19763"/>
          <a:stretch>
            <a:fillRect/>
          </a:stretch>
        </p:blipFill>
        <p:spPr bwMode="auto">
          <a:xfrm>
            <a:off x="10593388" y="4872038"/>
            <a:ext cx="1454150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0" y="3408363"/>
            <a:ext cx="12192000" cy="19050"/>
          </a:xfrm>
          <a:prstGeom prst="line">
            <a:avLst/>
          </a:prstGeom>
          <a:noFill/>
          <a:ln w="222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08" name="Picture 12" descr="швейная машин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022475"/>
            <a:ext cx="19304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ножниц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9738" y="663575"/>
            <a:ext cx="1481137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сантиметр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050" y="642938"/>
            <a:ext cx="885825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 descr="шприц (2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725" y="811213"/>
            <a:ext cx="887413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274638" y="6686550"/>
            <a:ext cx="9096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lnSpc>
                <a:spcPct val="90000"/>
              </a:lnSpc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lnSpc>
                <a:spcPct val="90000"/>
              </a:lnSpc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lnSpc>
                <a:spcPct val="90000"/>
              </a:lnSpc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lnSpc>
                <a:spcPct val="90000"/>
              </a:lnSpc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defTabSz="914400"/>
            <a:r>
              <a:rPr lang="ru-RU" altLang="en-US" sz="1200" b="1">
                <a:solidFill>
                  <a:srgbClr val="FF0066"/>
                </a:solidFill>
                <a:latin typeface="Arial" panose="020B0604020202020204" pitchFamily="34" charset="0"/>
              </a:rPr>
              <a:t>После того как ребенок ответил на все картинки нажмите на мышку или пробел и не нужные предметы исчезнут.</a:t>
            </a:r>
          </a:p>
        </p:txBody>
      </p:sp>
      <p:pic>
        <p:nvPicPr>
          <p:cNvPr id="29713" name="Picture 17" descr="жезл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763" y="4049713"/>
            <a:ext cx="982662" cy="22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огнетушитель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776663"/>
            <a:ext cx="8826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шлем пожарник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692525"/>
            <a:ext cx="15494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гидран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25" y="5483225"/>
            <a:ext cx="1846263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2" descr="нитк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7063" y="2292350"/>
            <a:ext cx="715962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9" name="Picture 23" descr="светофор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0850" y="3509963"/>
            <a:ext cx="742950" cy="15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4" descr="s120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975" y="3625850"/>
            <a:ext cx="1984375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1" name="Picture 25" descr="3cae47e5-daaf-47ee-b675-7acdfcae62b4_l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15" t="15329" r="14815" b="15811"/>
          <a:stretch>
            <a:fillRect/>
          </a:stretch>
        </p:blipFill>
        <p:spPr bwMode="auto">
          <a:xfrm>
            <a:off x="8589963" y="5180013"/>
            <a:ext cx="1728787" cy="13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2" name="Picture 26" descr="pictur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0" y="5072063"/>
            <a:ext cx="1468438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3" name="Picture 27" descr="hqdefault_liv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85" b="13194"/>
          <a:stretch>
            <a:fillRect/>
          </a:stretch>
        </p:blipFill>
        <p:spPr bwMode="auto">
          <a:xfrm>
            <a:off x="6591300" y="2032000"/>
            <a:ext cx="2370138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4" name="Picture 28" descr="кух приборы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6050" y="728663"/>
            <a:ext cx="1354138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5" name="Picture 29" descr="2015291012494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0" y="715963"/>
            <a:ext cx="1543050" cy="11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Прямоугольник 7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5" name="Полилиния: фигура 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0" y="0"/>
            <a:ext cx="6300788" cy="6858000"/>
          </a:xfrm>
          <a:custGeom>
            <a:avLst/>
            <a:gdLst/>
            <a:ahLst/>
            <a:cxnLst/>
            <a:rect l="0" t="0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6" name="Picture 6" descr="FB_IMG_14538100847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6" t="15749" r="6732" b="15906"/>
          <a:stretch>
            <a:fillRect/>
          </a:stretch>
        </p:blipFill>
        <p:spPr bwMode="auto">
          <a:xfrm>
            <a:off x="193675" y="158750"/>
            <a:ext cx="149066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FB_IMG_14538100993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8" t="13228" r="4329" b="23465"/>
          <a:stretch>
            <a:fillRect/>
          </a:stretch>
        </p:blipFill>
        <p:spPr bwMode="auto">
          <a:xfrm>
            <a:off x="10407650" y="150813"/>
            <a:ext cx="160496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8" name="Line 8"/>
          <p:cNvSpPr>
            <a:spLocks noChangeShapeType="1"/>
          </p:cNvSpPr>
          <p:nvPr/>
        </p:nvSpPr>
        <p:spPr bwMode="auto">
          <a:xfrm flipV="1">
            <a:off x="0" y="3408363"/>
            <a:ext cx="12192000" cy="19050"/>
          </a:xfrm>
          <a:prstGeom prst="line">
            <a:avLst/>
          </a:prstGeom>
          <a:noFill/>
          <a:ln w="222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9" name="Picture 9" descr="177320-800x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76" r="31465"/>
          <a:stretch>
            <a:fillRect/>
          </a:stretch>
        </p:blipFill>
        <p:spPr bwMode="auto">
          <a:xfrm>
            <a:off x="11090275" y="4551363"/>
            <a:ext cx="866775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3" t="58510" r="69382" b="6586"/>
          <a:stretch>
            <a:fillRect/>
          </a:stretch>
        </p:blipFill>
        <p:spPr bwMode="auto">
          <a:xfrm>
            <a:off x="6477000" y="3475038"/>
            <a:ext cx="1271588" cy="15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1" name="Picture 11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99" t="64540" r="5190" b="4471"/>
          <a:stretch>
            <a:fillRect/>
          </a:stretch>
        </p:blipFill>
        <p:spPr bwMode="auto">
          <a:xfrm>
            <a:off x="8593138" y="3557588"/>
            <a:ext cx="1411287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12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69" t="3882" r="5774" b="62634"/>
          <a:stretch>
            <a:fillRect/>
          </a:stretch>
        </p:blipFill>
        <p:spPr bwMode="auto">
          <a:xfrm>
            <a:off x="6526213" y="5254625"/>
            <a:ext cx="1582737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13" descr="vrach"/>
          <p:cNvPicPr>
            <a:picLocks noChangeAspect="1" noChangeArrowheads="1"/>
          </p:cNvPicPr>
          <p:nvPr/>
        </p:nvPicPr>
        <p:blipFill>
          <a:blip r:embed="rId6" cstate="print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" y="4786313"/>
            <a:ext cx="128428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img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33" t="26666" r="32709" b="53658"/>
          <a:stretch>
            <a:fillRect/>
          </a:stretch>
        </p:blipFill>
        <p:spPr bwMode="auto">
          <a:xfrm>
            <a:off x="1470025" y="3524250"/>
            <a:ext cx="207803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5" name="Picture 15" descr="img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65" t="63426" r="11163" b="12616"/>
          <a:stretch>
            <a:fillRect/>
          </a:stretch>
        </p:blipFill>
        <p:spPr bwMode="auto">
          <a:xfrm>
            <a:off x="4203700" y="3551238"/>
            <a:ext cx="1563688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6" name="Picture 16" descr="img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05" t="49953" r="34947" b="23218"/>
          <a:stretch>
            <a:fillRect/>
          </a:stretch>
        </p:blipFill>
        <p:spPr bwMode="auto">
          <a:xfrm>
            <a:off x="4156075" y="5183188"/>
            <a:ext cx="1752600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7" name="Picture 17" descr="фонедоскоп (стетоскоп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9938" y="4721225"/>
            <a:ext cx="144621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8" name="Picture 18" descr="швейная машин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183188"/>
            <a:ext cx="2320925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9" name="Picture 19" descr="вес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409700"/>
            <a:ext cx="1154113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0" name="Picture 20" descr="кассовый аппарат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2738" y="176213"/>
            <a:ext cx="182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2" name="Picture 22" descr="23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714500"/>
            <a:ext cx="2298700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4" name="Picture 24" descr="шлем пожарник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9225"/>
            <a:ext cx="1597025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5" name="Picture 25" descr="2444_3043_3KofRfe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9" t="3604" r="9917" b="3250"/>
          <a:stretch>
            <a:fillRect/>
          </a:stretch>
        </p:blipFill>
        <p:spPr bwMode="auto">
          <a:xfrm>
            <a:off x="6477000" y="1385888"/>
            <a:ext cx="1519238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6" name="Picture 26" descr="1450558691_paczk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6" t="14059" r="4851" b="16510"/>
          <a:stretch>
            <a:fillRect/>
          </a:stretch>
        </p:blipFill>
        <p:spPr bwMode="auto">
          <a:xfrm>
            <a:off x="6481763" y="152400"/>
            <a:ext cx="2170112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7" name="Picture 27" descr="почта-5032642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29" t="7463" r="7329" b="5075"/>
          <a:stretch>
            <a:fillRect/>
          </a:stretch>
        </p:blipFill>
        <p:spPr bwMode="auto">
          <a:xfrm>
            <a:off x="8724900" y="874713"/>
            <a:ext cx="14668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8" name="Picture 28" descr="расческ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012950"/>
            <a:ext cx="1722437" cy="1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" dur="20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0000169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0307853_TF55916208" id="{F522468A-C3FB-4F00-853F-3205E4315063}" vid="{D3FC1F4B-D381-4B63-9245-F95B65E5915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Ppt0000169</Template>
  <TotalTime>0</TotalTime>
  <Words>1155</Words>
  <Application>Microsoft Office PowerPoint</Application>
  <PresentationFormat>Произвольный</PresentationFormat>
  <Paragraphs>132</Paragraphs>
  <Slides>16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Ppt0000169</vt:lpstr>
      <vt:lpstr>ЗНАКОМСТВО С ПРОФЕССИЯМИ</vt:lpstr>
      <vt:lpstr>Слайд 2</vt:lpstr>
      <vt:lpstr>Слайд 3</vt:lpstr>
      <vt:lpstr>Слайд 4</vt:lpstr>
      <vt:lpstr>Слайд 5</vt:lpstr>
      <vt:lpstr>Слайд 6</vt:lpstr>
      <vt:lpstr>Физминутка.</vt:lpstr>
      <vt:lpstr>Найди лишние предметы, которые не нужны каждой из профессий:</vt:lpstr>
      <vt:lpstr>Слайд 9</vt:lpstr>
      <vt:lpstr>Посчитай от 1 до 5:</vt:lpstr>
      <vt:lpstr>Исправь ошибки в предложениях:</vt:lpstr>
      <vt:lpstr>Составь предложения по картинкам:</vt:lpstr>
      <vt:lpstr>Загадки:</vt:lpstr>
      <vt:lpstr>Слайд 14</vt:lpstr>
      <vt:lpstr>Рекомендуемая литература по теме «Профессии»: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ПРЕПОДАВАТЕЛЕМ</dc:title>
  <dc:creator/>
  <cp:lastModifiedBy/>
  <cp:revision>72</cp:revision>
  <dcterms:created xsi:type="dcterms:W3CDTF">2020-04-22T08:23:09Z</dcterms:created>
  <dcterms:modified xsi:type="dcterms:W3CDTF">2021-10-28T17:12:25Z</dcterms:modified>
</cp:coreProperties>
</file>