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65" r:id="rId7"/>
    <p:sldId id="266" r:id="rId8"/>
    <p:sldId id="261" r:id="rId9"/>
    <p:sldId id="270" r:id="rId10"/>
    <p:sldId id="271" r:id="rId11"/>
    <p:sldId id="277" r:id="rId12"/>
    <p:sldId id="275" r:id="rId13"/>
    <p:sldId id="272" r:id="rId14"/>
    <p:sldId id="273" r:id="rId15"/>
    <p:sldId id="274" r:id="rId16"/>
    <p:sldId id="276" r:id="rId17"/>
    <p:sldId id="260" r:id="rId18"/>
    <p:sldId id="268" r:id="rId19"/>
    <p:sldId id="262" r:id="rId20"/>
    <p:sldId id="267" r:id="rId21"/>
    <p:sldId id="269" r:id="rId22"/>
    <p:sldId id="259" r:id="rId2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CCFF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s://i.pinimg.com/originals/f7/bb/6e/f7bb6edaf71746a95ac330384fe8604c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438" y="4397375"/>
            <a:ext cx="577056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https://i.pinimg.com/originals/f7/bb/6e/f7bb6edaf71746a95ac330384fe8604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97375"/>
            <a:ext cx="57705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https://shakova-bronsad3.edumsko.ru/uploads/33900/33814/section/675232/SOLNYShKO.png?154228385990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75" y="477838"/>
            <a:ext cx="2508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https://static.tildacdn.com/tild3634-6433-4932-a135-633332363063/1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3763" y="477838"/>
            <a:ext cx="15684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http://ruzacbs.ru/sites/default/files/inline/images/2-768x1045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413" y="795338"/>
            <a:ext cx="144780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playcast.ru/uploads/2018/12/09/26279071.png"/>
          <p:cNvPicPr>
            <a:picLocks noChangeAspect="1" noChangeArrowheads="1"/>
          </p:cNvPicPr>
          <p:nvPr userDrawn="1"/>
        </p:nvPicPr>
        <p:blipFill rotWithShape="1">
          <a:blip r:embed="rId7" cstate="screen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 r="2500" b="280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6025B-7F6B-44A3-B0C8-526001ADD5F2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70278-C706-4F38-A902-AEB34F7FCC2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24755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2C12-32D2-47CF-9D2D-A08EAB70D799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85CBF-F31B-4954-89C1-FE46823DE6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402131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E6C7-896A-4B73-BD16-A8FC3A60C653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6F39-2870-4044-92F3-B8D05BC5861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543348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4F1F2-14B7-4E82-9733-5E770BE5239F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A798C-6F92-49A3-8A00-2036C4019AC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85281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00563-DFB1-4719-8D7F-9E51715BB13A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76404-5A73-41BC-BD35-F43C895F15D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40558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68FD3-EAE7-4F38-AF40-EB40B060D5B2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7BDE3-E8A5-40A2-8DBD-8BC6D74EF76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921487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79CD7-B5A7-4973-BD17-7692070D8DE8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0530B-ED70-4F73-8EEA-92332E69C8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57877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http://ruzacbs.ru/sites/default/files/inline/images/2-768x104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6138" y="4846638"/>
            <a:ext cx="695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14C4-60A7-4756-ADC6-C929C8DFC3D5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D6AE6-1E40-469A-B256-172A91BC141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60309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http://ruzacbs.ru/sites/default/files/inline/images/2-768x104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7163"/>
            <a:ext cx="7731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B5EC-5A17-4D98-8510-859A57A6287A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49401-2FB5-4C77-B615-D51C67DA888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23329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s://static.tildacdn.com/tild3634-6433-4932-a135-633332363063/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4926013"/>
            <a:ext cx="1031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ttp://ruzacbs.ru/sites/default/files/inline/images/2-768x104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38" y="4746625"/>
            <a:ext cx="7731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644C2-5735-4485-8840-091E9C0374CE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A5243-CE33-4F93-AE0C-6E5F192F534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67393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s://static.tildacdn.com/tild3634-6433-4932-a135-633332363063/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4926013"/>
            <a:ext cx="1031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C06D6-BF09-4836-8C78-9A27F73D8160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8AF6C-0F34-4859-931E-01722D9710F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26516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B5159-E80A-4D2E-90B7-ABA6204F5A59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5357D-E82C-4C80-8A7A-143DF1AA882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117000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5A579-03FB-4E4C-BD64-9E6DC8F09FDA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0BF02-1B78-4B2C-B1CC-C024E2695F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19616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17A69-7D62-41C2-A9EA-1E4BC5DC2A01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40335-C9C7-4651-83F5-CD7C61891C0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65008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31CA-AC6F-4426-8291-06551454A52A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B9011-2D23-437A-B5D2-C2B9CEBE7F0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92786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7FAFD"/>
            </a:gs>
            <a:gs pos="74001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11363325" y="6673850"/>
            <a:ext cx="828675" cy="184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bg2">
                    <a:lumMod val="75000"/>
                  </a:schemeClr>
                </a:solidFill>
                <a:latin typeface="AGReverance" pitchFamily="2" charset="0"/>
                <a:cs typeface="+mn-cs"/>
              </a:rPr>
              <a:t>© Полшкова В.В., 2019</a:t>
            </a:r>
          </a:p>
        </p:txBody>
      </p:sp>
      <p:pic>
        <p:nvPicPr>
          <p:cNvPr id="1027" name="Picture 26" descr="https://i.pinimg.com/originals/f7/bb/6e/f7bb6edaf71746a95ac330384fe8604c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5813" y="5635625"/>
            <a:ext cx="32718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6" descr="https://i.pinimg.com/originals/f7/bb/6e/f7bb6edaf71746a95ac330384fe8604c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5632450"/>
            <a:ext cx="32718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4" descr="https://shakova-bronsad3.edumsko.ru/uploads/33900/33814/section/675232/SOLNYShKO.png?1542283859907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1463" y="365125"/>
            <a:ext cx="11477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playcast.ru/uploads/2018/12/09/26279071.png"/>
          <p:cNvPicPr>
            <a:picLocks noChangeAspect="1" noChangeArrowheads="1"/>
          </p:cNvPicPr>
          <p:nvPr userDrawn="1"/>
        </p:nvPicPr>
        <p:blipFill rotWithShape="1">
          <a:blip r:embed="rId20" cstate="screen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 r="2500" b="280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/>
        </p:spPr>
      </p:pic>
      <p:sp>
        <p:nvSpPr>
          <p:cNvPr id="1031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32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989C5-4F22-4263-B224-654A5FE163E7}" type="datetimeFigureOut">
              <a:rPr lang="ru-RU"/>
              <a:pPr>
                <a:defRPr/>
              </a:pPr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6FA8EDD-EAB8-4D1A-9F3E-138C664F186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Reverance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61.gif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6" Type="http://schemas.openxmlformats.org/officeDocument/2006/relationships/image" Target="../media/image60.gif"/><Relationship Id="rId11" Type="http://schemas.openxmlformats.org/officeDocument/2006/relationships/image" Target="../media/image55.png"/><Relationship Id="rId5" Type="http://schemas.openxmlformats.org/officeDocument/2006/relationships/image" Target="../media/image59.gif"/><Relationship Id="rId15" Type="http://schemas.openxmlformats.org/officeDocument/2006/relationships/image" Target="../media/image64.png"/><Relationship Id="rId10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63.gif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64.png"/><Relationship Id="rId5" Type="http://schemas.openxmlformats.org/officeDocument/2006/relationships/image" Target="../media/image65.gif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69.gif"/><Relationship Id="rId12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gif"/><Relationship Id="rId11" Type="http://schemas.openxmlformats.org/officeDocument/2006/relationships/image" Target="../media/image56.png"/><Relationship Id="rId5" Type="http://schemas.openxmlformats.org/officeDocument/2006/relationships/image" Target="../media/image67.gif"/><Relationship Id="rId10" Type="http://schemas.openxmlformats.org/officeDocument/2006/relationships/image" Target="../media/image55.png"/><Relationship Id="rId4" Type="http://schemas.openxmlformats.org/officeDocument/2006/relationships/image" Target="../media/image66.gif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11" Type="http://schemas.openxmlformats.org/officeDocument/2006/relationships/image" Target="../media/image72.jpeg"/><Relationship Id="rId5" Type="http://schemas.openxmlformats.org/officeDocument/2006/relationships/image" Target="../media/image54.png"/><Relationship Id="rId10" Type="http://schemas.openxmlformats.org/officeDocument/2006/relationships/image" Target="../media/image71.jpeg"/><Relationship Id="rId4" Type="http://schemas.openxmlformats.org/officeDocument/2006/relationships/image" Target="../media/image63.gif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>
          <a:xfrm>
            <a:off x="4025899" y="3525838"/>
            <a:ext cx="5034973" cy="979487"/>
          </a:xfrm>
        </p:spPr>
        <p:txBody>
          <a:bodyPr anchor="t"/>
          <a:lstStyle/>
          <a:p>
            <a:pPr algn="l"/>
            <a:r>
              <a:rPr lang="ru-RU" altLang="en-US" dirty="0" smtClean="0">
                <a:latin typeface="AGReverance"/>
              </a:rPr>
              <a:t>Насекомые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66700" y="0"/>
            <a:ext cx="1870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u="sng"/>
              <a:t>Коррекция речи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104313" y="0"/>
            <a:ext cx="2747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/>
              <a:t>МБДОУ №73 «Городок»</a:t>
            </a:r>
          </a:p>
        </p:txBody>
      </p:sp>
      <p:pic>
        <p:nvPicPr>
          <p:cNvPr id="17415" name="Picture 11" descr="ori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2475" y="2562225"/>
            <a:ext cx="21336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unnam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574925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2" descr="ladybug-иллюстрации-мухы-179203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2" t="7977" r="25847" b="19943"/>
          <a:stretch>
            <a:fillRect/>
          </a:stretch>
        </p:blipFill>
        <p:spPr bwMode="auto">
          <a:xfrm>
            <a:off x="3514725" y="525463"/>
            <a:ext cx="71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2" descr="ladybug-иллюстрации-мухы-179203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47" t="7977" r="7942" b="19943"/>
          <a:stretch>
            <a:fillRect/>
          </a:stretch>
        </p:blipFill>
        <p:spPr bwMode="auto">
          <a:xfrm>
            <a:off x="10948988" y="2955925"/>
            <a:ext cx="71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g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32" t="5632" r="2777" b="6752"/>
          <a:stretch>
            <a:fillRect/>
          </a:stretch>
        </p:blipFill>
        <p:spPr bwMode="auto">
          <a:xfrm>
            <a:off x="4302125" y="2209800"/>
            <a:ext cx="3430588" cy="34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1460500" y="517525"/>
            <a:ext cx="892651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GReverance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GReverance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GReverance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GReverance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GReverance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GReverance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GReverance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GReverance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en-US" sz="2000">
                <a:solidFill>
                  <a:srgbClr val="009900"/>
                </a:solidFill>
                <a:latin typeface="Times New Roman" panose="02020603050405020304" pitchFamily="18" charset="0"/>
              </a:rPr>
              <a:t>Насекомых умеют дружить.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2000" u="sng">
                <a:solidFill>
                  <a:srgbClr val="009900"/>
                </a:solidFill>
                <a:latin typeface="Times New Roman" panose="02020603050405020304" pitchFamily="18" charset="0"/>
              </a:rPr>
              <a:t>Например</a:t>
            </a:r>
            <a:r>
              <a:rPr lang="ru-RU" altLang="en-US" sz="2000">
                <a:solidFill>
                  <a:srgbClr val="009900"/>
                </a:solidFill>
                <a:latin typeface="Times New Roman" panose="02020603050405020304" pitchFamily="18" charset="0"/>
              </a:rPr>
              <a:t>, муравьи заботятся о сохранности тлей, защищают их от врагов и переносят в муравейник для тёплой зимовки. За это тля угощает муравьёв вкусным молочком.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img15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57213"/>
            <a:ext cx="718185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https://www.freevector.com/uploads/vector/preview/13611/FreeVector-Vector-Sky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84"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https://i.artfile.me/wallpaper/21-06-2017/8000x2745/vektornaya-grafika-priroda--nature-lug-c-11817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74938"/>
            <a:ext cx="12192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003" b="50461"/>
          <a:stretch>
            <a:fillRect/>
          </a:stretch>
        </p:blipFill>
        <p:spPr bwMode="auto">
          <a:xfrm>
            <a:off x="474663" y="4117975"/>
            <a:ext cx="11795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2" t="-838" r="58163" b="49583"/>
          <a:stretch>
            <a:fillRect/>
          </a:stretch>
        </p:blipFill>
        <p:spPr bwMode="auto">
          <a:xfrm>
            <a:off x="2662238" y="3282950"/>
            <a:ext cx="12573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95" t="1952" r="39633" b="48509"/>
          <a:stretch>
            <a:fillRect/>
          </a:stretch>
        </p:blipFill>
        <p:spPr bwMode="auto">
          <a:xfrm>
            <a:off x="5465763" y="2668588"/>
            <a:ext cx="108267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88" t="391" r="19917" b="50072"/>
          <a:stretch>
            <a:fillRect/>
          </a:stretch>
        </p:blipFill>
        <p:spPr bwMode="auto">
          <a:xfrm>
            <a:off x="7981950" y="3797300"/>
            <a:ext cx="11795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15" t="1170" r="-111" b="49290"/>
          <a:stretch>
            <a:fillRect/>
          </a:stretch>
        </p:blipFill>
        <p:spPr bwMode="auto">
          <a:xfrm>
            <a:off x="10123488" y="2701925"/>
            <a:ext cx="11795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1173163" y="177800"/>
            <a:ext cx="10161587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altLang="en-US" sz="3600"/>
              <a:t> </a:t>
            </a:r>
            <a:r>
              <a:rPr lang="ru-RU" altLang="en-US" sz="3600" b="1"/>
              <a:t>Сосчитай насекомых на лугу.</a:t>
            </a:r>
          </a:p>
          <a:p>
            <a:pPr>
              <a:spcBef>
                <a:spcPct val="50000"/>
              </a:spcBef>
            </a:pPr>
            <a:r>
              <a:rPr lang="ru-RU" altLang="en-US"/>
              <a:t>Например: одна муха, две мухи и т.д. (</a:t>
            </a:r>
            <a:r>
              <a:rPr lang="ru-RU" altLang="en-US" sz="1200" i="1"/>
              <a:t>при каждом нажатии на кнопку будет появляться насекомое</a:t>
            </a:r>
            <a:r>
              <a:rPr lang="ru-RU" altLang="en-US"/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en-US" sz="3600"/>
              <a:t> </a:t>
            </a:r>
            <a:r>
              <a:rPr lang="ru-RU" altLang="en-US" sz="3600" b="1"/>
              <a:t>Скажи, сколько всего насекомых на лугу.</a:t>
            </a:r>
          </a:p>
          <a:p>
            <a:pPr>
              <a:spcBef>
                <a:spcPct val="50000"/>
              </a:spcBef>
            </a:pPr>
            <a:r>
              <a:rPr lang="ru-RU" altLang="en-US" u="sng"/>
              <a:t>Ответы ребёнок даёт полным предложением.</a:t>
            </a:r>
            <a:r>
              <a:rPr lang="ru-RU" altLang="en-US"/>
              <a:t> (</a:t>
            </a:r>
            <a:r>
              <a:rPr lang="ru-RU" altLang="en-US" sz="1400" i="1"/>
              <a:t>На лугу пять мух</a:t>
            </a:r>
            <a:r>
              <a:rPr lang="ru-RU" altLang="en-US" sz="1400"/>
              <a:t>. или </a:t>
            </a:r>
            <a:r>
              <a:rPr lang="ru-RU" altLang="en-US" sz="1400" i="1"/>
              <a:t>На луг прилетело пять мух.</a:t>
            </a:r>
            <a:r>
              <a:rPr lang="ru-RU" altLang="en-US" sz="1400"/>
              <a:t>)</a:t>
            </a:r>
            <a:endParaRPr lang="ru-RU" altLang="en-US" sz="1400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s://www.freevector.com/uploads/vector/preview/13611/FreeVector-Vector-Sky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84"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https://i.artfile.me/wallpaper/21-06-2017/8000x2745/vektornaya-grafika-priroda--nature-lug-c-118174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74938"/>
            <a:ext cx="12192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avatars.mds.yandex.net/get-pdb/2435676/77fcaa15-0ea6-487f-ae85-7e4375b540d5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4944099">
            <a:off x="6251575" y="4914900"/>
            <a:ext cx="1843088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s://avatars.mds.yandex.net/get-pdb/2028552/35ebdea3-ae0e-4468-b59c-20cb00d29890/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25984">
            <a:off x="-2416175" y="4603750"/>
            <a:ext cx="24161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https://avatars.mds.yandex.net/get-pdb/770122/70b18c2a-c01c-4a3b-97f6-d061c1f1f362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3275" y="-276225"/>
            <a:ext cx="20732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s://xn--c1akah3c.xn--p1acf/uploads/posts/2018-04/1522710743_20-gifka-babochka-s-golubymi-krylyami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31675" y="-414338"/>
            <a:ext cx="2571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s://www.beesona.ru/upload/104/0258ab309b35c3ea9662b54db4782f37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79216">
            <a:off x="3271838" y="-2816225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003" b="50461"/>
          <a:stretch>
            <a:fillRect/>
          </a:stretch>
        </p:blipFill>
        <p:spPr bwMode="auto">
          <a:xfrm>
            <a:off x="1076325" y="1035050"/>
            <a:ext cx="11795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2" t="-838" r="58163" b="49583"/>
          <a:stretch>
            <a:fillRect/>
          </a:stretch>
        </p:blipFill>
        <p:spPr bwMode="auto">
          <a:xfrm>
            <a:off x="3173413" y="200025"/>
            <a:ext cx="12573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95" t="1952" r="39633" b="48509"/>
          <a:stretch>
            <a:fillRect/>
          </a:stretch>
        </p:blipFill>
        <p:spPr bwMode="auto">
          <a:xfrm>
            <a:off x="5410200" y="166688"/>
            <a:ext cx="108267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88" t="391" r="19917" b="50072"/>
          <a:stretch>
            <a:fillRect/>
          </a:stretch>
        </p:blipFill>
        <p:spPr bwMode="auto">
          <a:xfrm>
            <a:off x="7183438" y="228600"/>
            <a:ext cx="11795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15" t="1170" r="-111" b="49290"/>
          <a:stretch>
            <a:fillRect/>
          </a:stretch>
        </p:blipFill>
        <p:spPr bwMode="auto">
          <a:xfrm>
            <a:off x="9620250" y="973138"/>
            <a:ext cx="1179513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WOVA _ Звуки_ животные - Крылья насекомых (www.hotplayer.ru)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9913" y="2508250"/>
            <a:ext cx="60960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35 -0.01227 L -0.04583 -0.08588 C -0.00885 -0.10278 0.04701 -0.11111 0.10534 -0.11111 C 0.17188 -0.11111 0.22539 -0.10278 0.26237 -0.08588 L 0.44128 -0.0122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00" y="-495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736 C 0.0056 0.00046 0.02448 -0.01597 0.03138 -0.01597 C 0.07331 -0.01597 0.1168 0.24537 0.1168 0.50694 C 0.1168 0.37523 0.13855 0.24537 0.15886 0.24537 C 0.1806 0.24537 0.20105 0.37708 0.20105 0.50694 C 0.20105 0.4419 0.21172 0.37523 0.22279 0.37523 C 0.23347 0.37523 0.24454 0.44004 0.24454 0.50694 C 0.24454 0.47338 0.25 0.4419 0.25521 0.4419 C 0.26081 0.4419 0.26602 0.47546 0.26602 0.50694 C 0.26602 0.48981 0.26875 0.47338 0.27149 0.47338 C 0.27292 0.47338 0.27696 0.49028 0.27696 0.50694 C 0.27696 0.49861 0.27839 0.48981 0.27969 0.48981 C 0.27969 0.4919 0.2823 0.49815 0.2823 0.50694 C 0.2823 0.50254 0.2823 0.49861 0.28373 0.49861 C 0.28373 0.50046 0.28516 0.50301 0.28516 0.50694 C 0.28516 0.50486 0.28516 0.50254 0.28516 0.50046 C 0.28659 0.50046 0.28659 0.50254 0.28659 0.50486 C 0.28802 0.50486 0.28802 0.50301 0.28802 0.50046 C 0.28946 0.50046 0.28946 0.50254 0.28946 0.50486 " pathEditMode="relative" rAng="0" ptsTypes="AAAAAAAAAAAAAAAAAAA">
                                      <p:cBhvr>
                                        <p:cTn id="20" dur="4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00" y="2280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C -0.00742 -0.01389 -0.03294 -0.02731 -0.04232 -0.02731 C -0.09883 -0.02731 -0.15742 0.1875 -0.15742 0.40301 C -0.15742 0.29421 -0.18672 0.1875 -0.21406 0.1875 C -0.24336 0.1875 -0.2707 0.29607 -0.2707 0.40301 C -0.2707 0.34954 -0.28529 0.29421 -0.30013 0.29421 C -0.31445 0.29421 -0.3293 0.34769 -0.3293 0.40301 C -0.3293 0.37523 -0.33672 0.34954 -0.34388 0.34954 C -0.3513 0.34954 -0.3582 0.37709 -0.3582 0.40301 C -0.3582 0.38889 -0.36198 0.37523 -0.36562 0.37523 C -0.36771 0.37523 -0.37305 0.38912 -0.37305 0.40301 C -0.37305 0.39607 -0.375 0.38889 -0.37669 0.38889 C -0.37669 0.38727 -0.38021 0.3956 -0.38021 0.40301 C -0.38021 0.39908 -0.38021 0.39607 -0.38203 0.39607 C -0.38203 0.39769 -0.38411 0.39954 -0.38411 0.40301 C -0.38411 0.40116 -0.38411 0.39908 -0.38411 0.39769 C -0.38594 0.39769 -0.38594 0.39908 -0.38594 0.40116 C -0.38776 0.40116 -0.38776 0.39954 -0.38776 0.39769 C -0.38958 0.39769 -0.38958 0.39908 -0.38958 0.40116 " pathEditMode="relative" rAng="0" ptsTypes="AAAAAAAAAAAAAAAAAAA">
                                      <p:cBhvr>
                                        <p:cTn id="26" dur="4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00" y="1877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13888 L 0.09193 0.07153 C 0.1129 0.11505 0.13021 0.18612 0.14037 0.26436 C 0.15183 0.35255 0.15339 0.42686 0.14532 0.48241 L 0.11133 0.74676 " pathEditMode="relative" rAng="4620000" ptsTypes="AAAAA">
                                      <p:cBhvr>
                                        <p:cTn id="32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00" y="4250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ttps://www.freevector.com/uploads/vector/preview/13611/FreeVector-Vector-Sky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84"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https://i.artfile.me/wallpaper/21-06-2017/8000x2745/vektornaya-grafika-priroda--nature-lug-c-118174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74938"/>
            <a:ext cx="12192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img1.picmix.com/output/stamp/normal/9/1/8/3/1543819_717c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61386">
            <a:off x="-1958975" y="-825501"/>
            <a:ext cx="2073276" cy="192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img1.picmix.com/output/stamp/normal/9/1/8/3/1543819_717c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138614">
            <a:off x="-1573213" y="3695700"/>
            <a:ext cx="1625601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img1.picmix.com/output/stamp/normal/9/1/8/3/1543819_717c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61386" flipH="1" flipV="1">
            <a:off x="13220700" y="830263"/>
            <a:ext cx="20732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img1.picmix.com/output/stamp/normal/9/1/8/3/1543819_717c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61386">
            <a:off x="7070725" y="-2298700"/>
            <a:ext cx="20732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img1.picmix.com/output/stamp/normal/9/1/8/3/1543819_717cf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3963" y="7097713"/>
            <a:ext cx="20732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003" b="50461"/>
          <a:stretch>
            <a:fillRect/>
          </a:stretch>
        </p:blipFill>
        <p:spPr bwMode="auto">
          <a:xfrm>
            <a:off x="1076325" y="1035050"/>
            <a:ext cx="11795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2" t="-838" r="58163" b="49583"/>
          <a:stretch>
            <a:fillRect/>
          </a:stretch>
        </p:blipFill>
        <p:spPr bwMode="auto">
          <a:xfrm>
            <a:off x="3173413" y="200025"/>
            <a:ext cx="12573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95" t="1952" r="39633" b="48509"/>
          <a:stretch>
            <a:fillRect/>
          </a:stretch>
        </p:blipFill>
        <p:spPr bwMode="auto">
          <a:xfrm>
            <a:off x="5410200" y="166688"/>
            <a:ext cx="108267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88" t="391" r="19917" b="50072"/>
          <a:stretch>
            <a:fillRect/>
          </a:stretch>
        </p:blipFill>
        <p:spPr bwMode="auto">
          <a:xfrm>
            <a:off x="7183438" y="228600"/>
            <a:ext cx="11795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15" t="1170" r="-111" b="49290"/>
          <a:stretch>
            <a:fillRect/>
          </a:stretch>
        </p:blipFill>
        <p:spPr bwMode="auto">
          <a:xfrm>
            <a:off x="9620250" y="973138"/>
            <a:ext cx="1179513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OVA _ Звуки_ животные - Крылья насекомых (www.hotplayer.ru)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5213" y="5921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63 -0.54931 C 0.27656 -0.50047 0.21849 -0.43658 0.22357 -0.4007 C 0.22851 -0.36482 0.29583 -0.36274 0.38476 -0.39167 C 0.29935 -0.3375 0.24062 -0.27894 0.2457 -0.24306 C 0.25078 -0.20741 0.31797 -0.20487 0.4069 -0.2338 C 0.32148 -0.17963 0.26276 -0.12107 0.26771 -0.08542 C 0.27279 -0.04954 0.34088 -0.04144 0.42982 -0.07037 C 0.34362 -0.02176 0.28489 0.03703 0.29062 0.07777 C 0.29492 0.10833 0.36302 0.11643 0.45195 0.0875 C 0.36575 0.13611 0.30781 0.2 0.31276 0.23564 C 0.31784 0.27152 0.38516 0.27407 0.47409 0.24537 C 0.38867 0.29953 0.32995 0.35787 0.33489 0.39375 C 0.3401 0.42963 0.40729 0.43217 0.497 0.40856 C 0.41081 0.4574 0.35208 0.51574 0.35716 0.55185 C 0.36211 0.5875 0.43021 0.59513 0.51914 0.56643 C 0.43294 0.61504 0.37435 0.67361 0.38008 0.71504 C 0.38503 0.75046 0.45234 0.75347 0.54128 0.72476 " pathEditMode="relative" rAng="4560000" ptsTypes="AAAAAAAAAAAAAAAAA">
                                      <p:cBhvr>
                                        <p:cTn id="6" dur="4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00" y="6703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9977 C 0.00807 -0.31852 0.03568 -0.33611 0.0457 -0.33611 C 0.10703 -0.33611 0.17057 -0.04768 0.17057 0.24097 C 0.17057 0.09537 0.20234 -0.04768 0.23203 -0.04768 C 0.26367 -0.04768 0.29336 0.09746 0.29336 0.24097 C 0.29336 0.16922 0.30911 0.09537 0.32513 0.09537 C 0.34089 0.09537 0.3569 0.16713 0.3569 0.24097 C 0.3569 0.20394 0.36484 0.16922 0.37266 0.16922 C 0.3806 0.16922 0.38841 0.20602 0.38841 0.24097 C 0.38841 0.22222 0.39232 0.20394 0.39635 0.20394 C 0.39844 0.20394 0.40443 0.22269 0.40443 0.24097 C 0.40443 0.23148 0.40651 0.22222 0.4082 0.22222 C 0.4082 0.22431 0.41211 0.23102 0.41211 0.24097 C 0.41211 0.23565 0.41211 0.23148 0.41419 0.23148 C 0.41419 0.23357 0.41628 0.23611 0.41628 0.24097 C 0.41628 0.2382 0.41628 0.23565 0.41628 0.23357 C 0.41836 0.23357 0.41836 0.23565 0.41836 0.2382 C 0.42044 0.2382 0.42044 0.23611 0.42044 0.23357 C 0.42253 0.23357 0.42253 0.23565 0.42253 0.2382 " pathEditMode="relative" rAng="0" ptsTypes="AAAAAAAAAAAAAAAAAAA">
                                      <p:cBhvr>
                                        <p:cTn id="12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000" y="2520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-0.34722 L -0.00716 0.01551 C -0.00104 0.09398 -0.01536 0.17546 -0.04531 0.2375 C -0.07995 0.30764 -0.12161 0.3419 -0.16654 0.34213 L -0.37213 0.35509 " pathEditMode="relative" rAng="2460000" ptsTypes="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00" y="46968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2 -0.16365 C 0.21836 -0.18055 0.17487 -0.09722 0.13829 0.02037 C 0.10052 0.14121 0.08373 0.25093 0.10092 0.26806 C 0.1181 0.28496 0.10131 0.39491 0.06355 0.51574 C 0.02696 0.6331 -0.0164 0.71667 -0.03372 0.7 " pathEditMode="relative" rAng="7140000" ptsTypes="AAAAA">
                                      <p:cBhvr>
                                        <p:cTn id="24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00" y="4317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08724 -0.61274 C -0.1082 -0.74931 -0.10182 -0.84121 -0.07292 -0.872 C -0.0401 -0.90718 0.00755 -0.87292 0.0655 -0.7757 L 0.32917 -0.35116 " pathEditMode="relative" rAng="19740000" ptsTypes="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00" y="-52454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s://www.freevector.com/uploads/vector/preview/13611/FreeVector-Vector-Sky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84"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https://i.artfile.me/wallpaper/21-06-2017/8000x2745/vektornaya-grafika-priroda--nature-lug-c-11817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74938"/>
            <a:ext cx="12192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avatars.mds.yandex.net/get-pdb/1641066/eccaf8f4-6e3d-432e-a3d9-fa5a93633399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5575" y="3817938"/>
            <a:ext cx="32289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avatars.mds.yandex.net/get-pdb/1641066/eccaf8f4-6e3d-432e-a3d9-fa5a93633399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6663" y="3817938"/>
            <a:ext cx="26511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s://avatars.mds.yandex.net/get-pdb/1641066/eccaf8f4-6e3d-432e-a3d9-fa5a93633399/ori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535363"/>
            <a:ext cx="27765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avatars.mds.yandex.net/get-pdb/1641066/eccaf8f4-6e3d-432e-a3d9-fa5a93633399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997075"/>
            <a:ext cx="26606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s://avatars.mds.yandex.net/get-pdb/1641066/eccaf8f4-6e3d-432e-a3d9-fa5a93633399/ori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8263" y="2833688"/>
            <a:ext cx="19637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003" b="50461"/>
          <a:stretch>
            <a:fillRect/>
          </a:stretch>
        </p:blipFill>
        <p:spPr bwMode="auto">
          <a:xfrm>
            <a:off x="1076325" y="1035050"/>
            <a:ext cx="11795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2" t="-838" r="58163" b="49583"/>
          <a:stretch>
            <a:fillRect/>
          </a:stretch>
        </p:blipFill>
        <p:spPr bwMode="auto">
          <a:xfrm>
            <a:off x="3173413" y="200025"/>
            <a:ext cx="12573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95" t="1952" r="39633" b="48509"/>
          <a:stretch>
            <a:fillRect/>
          </a:stretch>
        </p:blipFill>
        <p:spPr bwMode="auto">
          <a:xfrm>
            <a:off x="5410200" y="166688"/>
            <a:ext cx="108267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88" t="391" r="19917" b="50072"/>
          <a:stretch>
            <a:fillRect/>
          </a:stretch>
        </p:blipFill>
        <p:spPr bwMode="auto">
          <a:xfrm>
            <a:off x="7183438" y="228600"/>
            <a:ext cx="11795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15" t="1170" r="-111" b="49290"/>
          <a:stretch>
            <a:fillRect/>
          </a:stretch>
        </p:blipFill>
        <p:spPr bwMode="auto">
          <a:xfrm>
            <a:off x="9620250" y="973138"/>
            <a:ext cx="1179513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s://www.freevector.com/uploads/vector/preview/13611/FreeVector-Vector-Sky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84"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https://i.artfile.me/wallpaper/21-06-2017/8000x2745/vektornaya-grafika-priroda--nature-lug-c-11817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74938"/>
            <a:ext cx="121920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s://www.beesona.ru/upload/104/0258ab309b35c3ea9662b54db4782f3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79216">
            <a:off x="3271838" y="-2816225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003" b="50461"/>
          <a:stretch>
            <a:fillRect/>
          </a:stretch>
        </p:blipFill>
        <p:spPr bwMode="auto">
          <a:xfrm>
            <a:off x="1076325" y="1035050"/>
            <a:ext cx="1179513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2" t="-838" r="58163" b="49583"/>
          <a:stretch>
            <a:fillRect/>
          </a:stretch>
        </p:blipFill>
        <p:spPr bwMode="auto">
          <a:xfrm>
            <a:off x="3173413" y="200025"/>
            <a:ext cx="12573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95" t="1952" r="39633" b="48509"/>
          <a:stretch>
            <a:fillRect/>
          </a:stretch>
        </p:blipFill>
        <p:spPr bwMode="auto">
          <a:xfrm>
            <a:off x="5410200" y="166688"/>
            <a:ext cx="108267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88" t="391" r="19917" b="50072"/>
          <a:stretch>
            <a:fillRect/>
          </a:stretch>
        </p:blipFill>
        <p:spPr bwMode="auto">
          <a:xfrm>
            <a:off x="7183438" y="228600"/>
            <a:ext cx="117951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sp2all.ru/images/goods/47971/0/160715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115" t="1170" r="-111" b="49290"/>
          <a:stretch>
            <a:fillRect/>
          </a:stretch>
        </p:blipFill>
        <p:spPr bwMode="auto">
          <a:xfrm>
            <a:off x="9620250" y="973138"/>
            <a:ext cx="1179513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2" name="Picture 22" descr="depositphotos_36899607-stock-photo-locust-isolated-on-white-background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1" t="4488" r="6908" b="15823"/>
          <a:stretch>
            <a:fillRect/>
          </a:stretch>
        </p:blipFill>
        <p:spPr bwMode="auto">
          <a:xfrm>
            <a:off x="-2425700" y="3103563"/>
            <a:ext cx="24257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3" name="Picture 23" descr="depositphotos_36899607-stock-photo-locust-isolated-on-white-background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1" t="4488" r="6908" b="15823"/>
          <a:stretch>
            <a:fillRect/>
          </a:stretch>
        </p:blipFill>
        <p:spPr bwMode="auto">
          <a:xfrm>
            <a:off x="-3143250" y="5021263"/>
            <a:ext cx="24257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4" name="Picture 24" descr="depositphotos_36899607-stock-photo-locust-isolated-on-white-background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1" t="4488" r="6908" b="15823"/>
          <a:stretch>
            <a:fillRect/>
          </a:stretch>
        </p:blipFill>
        <p:spPr bwMode="auto">
          <a:xfrm>
            <a:off x="1941513" y="5237163"/>
            <a:ext cx="2425700" cy="18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5" name="Picture 25" descr="depositphotos_36899607-stock-photo-locust-isolated-on-white-background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8" t="4488" r="11681" b="15823"/>
          <a:stretch>
            <a:fillRect/>
          </a:stretch>
        </p:blipFill>
        <p:spPr bwMode="auto">
          <a:xfrm>
            <a:off x="12461875" y="3454400"/>
            <a:ext cx="2425700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6" name="Picture 26" descr="depositphotos_36899607-stock-photo-locust-isolated-on-white-background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8" t="4488" r="11681" b="15823"/>
          <a:stretch>
            <a:fillRect/>
          </a:stretch>
        </p:blipFill>
        <p:spPr bwMode="auto">
          <a:xfrm>
            <a:off x="9274175" y="4330700"/>
            <a:ext cx="2425700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C 0.03803 -0.06227 0.07618 -0.12454 0.1125 -0.15556 C 0.14883 -0.18658 0.1737 -0.18796 0.21758 -0.18565 C 0.26146 -0.18333 0.34935 -0.14861 0.37566 -0.1412 " pathEditMode="relative" ptsTypes="aaaA">
                                      <p:cBhvr>
                                        <p:cTn id="11" dur="2000" fill="hold"/>
                                        <p:tgtEl>
                                          <p:spTgt spid="51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C 0.05547 -0.07963 0.11107 -0.15926 0.15963 -0.1699 C 0.20807 -0.18055 0.26484 -0.08611 0.29127 -0.06412 C 0.31771 -0.04213 0.29909 -0.02546 0.31849 -0.03796 C 0.33776 -0.05046 0.3776 -0.13472 0.40807 -0.13865 C 0.43854 -0.14259 0.47005 -0.10208 0.50156 -0.06134 " pathEditMode="relative" ptsTypes="aaaaaA">
                                      <p:cBhvr>
                                        <p:cTn id="17" dur="20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C 0.05547 -0.07963 0.11107 -0.15926 0.15963 -0.1699 C 0.20807 -0.18055 0.26484 -0.08611 0.29127 -0.06412 C 0.31771 -0.04213 0.29909 -0.02546 0.31849 -0.03796 C 0.33776 -0.05046 0.3776 -0.13472 0.40807 -0.13865 C 0.43854 -0.14259 0.47005 -0.10208 0.50156 -0.06134 " pathEditMode="relative" ptsTypes="aaaaaA">
                                      <p:cBhvr>
                                        <p:cTn id="23" dur="20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6.2963E-6 C -0.02838 -0.07061 -0.05677 -0.14121 -0.09857 -0.16482 C -0.14036 -0.18843 -0.21732 -0.1213 -0.25078 -0.14121 C -0.28424 -0.16112 -0.29128 -0.26112 -0.29935 -0.28496 " pathEditMode="relative" ptsTypes="aaaA">
                                      <p:cBhvr>
                                        <p:cTn id="34" dur="20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6 C -0.06602 -0.03473 -0.13204 -0.06922 -0.17722 -0.06667 C -0.2224 -0.06413 -0.23829 0.01249 -0.27123 0.01574 C -0.30417 0.01898 -0.35769 -0.03658 -0.37501 -0.047 " pathEditMode="relative" ptsTypes="aaaA">
                                      <p:cBhvr>
                                        <p:cTn id="40" dur="20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3"/>
          <p:cNvSpPr>
            <a:spLocks noGrp="1"/>
          </p:cNvSpPr>
          <p:nvPr>
            <p:ph type="title"/>
          </p:nvPr>
        </p:nvSpPr>
        <p:spPr>
          <a:xfrm>
            <a:off x="606425" y="239713"/>
            <a:ext cx="8256588" cy="436562"/>
          </a:xfrm>
        </p:spPr>
        <p:txBody>
          <a:bodyPr/>
          <a:lstStyle/>
          <a:p>
            <a:r>
              <a:rPr lang="ru-RU" altLang="en-US" sz="4000" smtClean="0">
                <a:latin typeface="AGReverance"/>
              </a:rPr>
              <a:t>Назови ласково. </a:t>
            </a:r>
            <a:r>
              <a:rPr lang="ru-RU" altLang="en-US" sz="1600" smtClean="0">
                <a:latin typeface="AGReverance"/>
              </a:rPr>
              <a:t>(</a:t>
            </a:r>
            <a:r>
              <a:rPr lang="ru-RU" altLang="en-US" sz="1600" i="1" u="sng" smtClean="0">
                <a:latin typeface="AGReverance"/>
              </a:rPr>
              <a:t>Например</a:t>
            </a:r>
            <a:r>
              <a:rPr lang="ru-RU" altLang="en-US" sz="1600" smtClean="0">
                <a:latin typeface="AGReverance"/>
              </a:rPr>
              <a:t>: </a:t>
            </a:r>
            <a:r>
              <a:rPr lang="ru-RU" altLang="en-US" sz="1600" i="1" smtClean="0">
                <a:latin typeface="AGReverance"/>
              </a:rPr>
              <a:t>муравей — муравьишка</a:t>
            </a:r>
            <a:r>
              <a:rPr lang="ru-RU" altLang="en-US" sz="1600" smtClean="0">
                <a:latin typeface="AGReverance"/>
              </a:rPr>
              <a:t>)</a:t>
            </a:r>
          </a:p>
        </p:txBody>
      </p:sp>
      <p:pic>
        <p:nvPicPr>
          <p:cNvPr id="5" name="Picture 4" descr="https://djfunkymonkey141.files.wordpress.com/2016/12/zmcywm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9688" y="1816100"/>
            <a:ext cx="1509712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https://cdn.pixabay.com/photo/2017/01/31/08/43/cartoon-2023316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800600"/>
            <a:ext cx="376396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https://cdn.pixabay.com/photo/2015/10/26/19/18/female-1007784__4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16"/>
          <a:stretch>
            <a:fillRect/>
          </a:stretch>
        </p:blipFill>
        <p:spPr bwMode="auto">
          <a:xfrm>
            <a:off x="3600450" y="5705475"/>
            <a:ext cx="17541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mg-fotki.yandex.ru/get/131711/200418627.179/0_177ed8_74a4b366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588" y="5113338"/>
            <a:ext cx="12827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img-fotki.yandex.ru/get/131711/200418627.179/0_177ed8_74a4b366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645782">
            <a:off x="301625" y="3687763"/>
            <a:ext cx="21732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kisspng-scarabs-beetle-lucanini-clip-art-5b37faf8347f4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71" b="9271"/>
          <a:stretch>
            <a:fillRect/>
          </a:stretch>
        </p:blipFill>
        <p:spPr bwMode="auto">
          <a:xfrm rot="19537309" flipH="1">
            <a:off x="506413" y="892175"/>
            <a:ext cx="34036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женский-жук-рогача-изо-ированный-на-бе-изне-4226695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1" t="9384" r="17253" b="5475"/>
          <a:stretch>
            <a:fillRect/>
          </a:stretch>
        </p:blipFill>
        <p:spPr bwMode="auto">
          <a:xfrm>
            <a:off x="1971675" y="2393950"/>
            <a:ext cx="1506538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муравей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5" t="6985" r="4938" b="5437"/>
          <a:stretch>
            <a:fillRect/>
          </a:stretch>
        </p:blipFill>
        <p:spPr bwMode="auto">
          <a:xfrm>
            <a:off x="8443913" y="639763"/>
            <a:ext cx="32099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ASE-sh7h_31_jfg3-BGH_6-f7J_6_sjuAS-lr_g5O_sR2-Саранча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7938" y="2878138"/>
            <a:ext cx="2538412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ASE-sh7h_31_jfg3-BGH_6-f7J_6_sjuAS-lr_g5O_sR2-Саранча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113" y="3852863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1501563903_pic-2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836738"/>
            <a:ext cx="3514725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png.rinvik.ru/files/zelenaya-narisovannaya-strekoz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637282">
            <a:off x="5716588" y="1668463"/>
            <a:ext cx="19891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9136063" y="2246313"/>
            <a:ext cx="2416175" cy="1660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defRPr sz="4400">
                <a:solidFill>
                  <a:schemeClr val="tx1"/>
                </a:solidFill>
                <a:latin typeface="AGReverance"/>
              </a:defRPr>
            </a:lvl1pPr>
            <a:lvl2pPr>
              <a:lnSpc>
                <a:spcPct val="90000"/>
              </a:lnSpc>
              <a:defRPr sz="4400">
                <a:solidFill>
                  <a:schemeClr val="tx1"/>
                </a:solidFill>
                <a:latin typeface="AGReverance"/>
              </a:defRPr>
            </a:lvl2pPr>
            <a:lvl3pPr>
              <a:lnSpc>
                <a:spcPct val="90000"/>
              </a:lnSpc>
              <a:defRPr sz="4400">
                <a:solidFill>
                  <a:schemeClr val="tx1"/>
                </a:solidFill>
                <a:latin typeface="AGReverance"/>
              </a:defRPr>
            </a:lvl3pPr>
            <a:lvl4pPr>
              <a:lnSpc>
                <a:spcPct val="90000"/>
              </a:lnSpc>
              <a:defRPr sz="4400">
                <a:solidFill>
                  <a:schemeClr val="tx1"/>
                </a:solidFill>
                <a:latin typeface="AGReverance"/>
              </a:defRPr>
            </a:lvl4pPr>
            <a:lvl5pPr>
              <a:lnSpc>
                <a:spcPct val="90000"/>
              </a:lnSpc>
              <a:defRPr sz="4400">
                <a:solidFill>
                  <a:schemeClr val="tx1"/>
                </a:solidFill>
                <a:latin typeface="AGReverance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GReverance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GReverance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GReverance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GReverance"/>
              </a:defRPr>
            </a:lvl9pPr>
          </a:lstStyle>
          <a:p>
            <a:pPr algn="ctr"/>
            <a:r>
              <a:rPr lang="ru-RU" altLang="en-US" sz="3600"/>
              <a:t>Найди отличие.</a:t>
            </a:r>
          </a:p>
        </p:txBody>
      </p:sp>
      <p:pic>
        <p:nvPicPr>
          <p:cNvPr id="40965" name="Рисунок 6" descr="http://cdn1.imgbb.ru/community/32/321019/7e6ae6794b7adc59869754bfe2797aef.jpg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5" r="3334" b="3786"/>
          <a:stretch>
            <a:fillRect/>
          </a:stretch>
        </p:blipFill>
        <p:spPr bwMode="auto">
          <a:xfrm>
            <a:off x="417513" y="182563"/>
            <a:ext cx="8389937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7538"/>
          </a:xfrm>
        </p:spPr>
        <p:txBody>
          <a:bodyPr/>
          <a:lstStyle/>
          <a:p>
            <a:pPr algn="ctr"/>
            <a:r>
              <a:rPr lang="ru-RU" altLang="en-US" sz="2800" b="1" smtClean="0">
                <a:solidFill>
                  <a:srgbClr val="28190E"/>
                </a:solidFill>
                <a:latin typeface="AGReverance"/>
              </a:rPr>
              <a:t>Выучить стихотворение.</a:t>
            </a:r>
            <a:endParaRPr lang="ru-RU" altLang="en-US" sz="2800" smtClean="0">
              <a:latin typeface="AGReverance"/>
            </a:endParaRPr>
          </a:p>
        </p:txBody>
      </p:sp>
      <p:pic>
        <p:nvPicPr>
          <p:cNvPr id="23556" name="Picture 4" descr="im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75" y="947738"/>
            <a:ext cx="7388225" cy="55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ÐÐ¾ÑÐ¾Ð¶ÐµÐµ Ð¸Ð·Ð¾Ð±ÑÐ°Ð¶ÐµÐ½Ð¸Ðµ"/>
          <p:cNvPicPr/>
          <p:nvPr/>
        </p:nvPicPr>
        <p:blipFill rotWithShape="1">
          <a:blip r:embed="rId2" cstate="print">
            <a:extLst/>
          </a:blip>
          <a:srcRect t="2990" b="12624"/>
          <a:stretch/>
        </p:blipFill>
        <p:spPr bwMode="auto">
          <a:xfrm>
            <a:off x="2958120" y="301354"/>
            <a:ext cx="2199871" cy="2236145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5" name="Picture 2" descr="https://avatars.mds.yandex.net/get-pdb/1936789/5bca42db-207e-42e0-8e15-e82f6fcf0c04/s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8538" y="519113"/>
            <a:ext cx="21224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avatars.mds.yandex.net/get-pdb/1583023/f75d16a1-5f7f-4c2c-9dfe-4315d094daec/s1200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659498" y="3136769"/>
            <a:ext cx="3085706" cy="1970022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pic>
        <p:nvPicPr>
          <p:cNvPr id="7" name="Picture 6" descr="http://cdn.onlinewebfonts.com/svg/img_77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3495675"/>
            <a:ext cx="1868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age.freepik.com/free-vector/_23-2147517455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9938" t="5635" r="8041" b="8393"/>
          <a:stretch/>
        </p:blipFill>
        <p:spPr bwMode="auto">
          <a:xfrm>
            <a:off x="8150155" y="3207714"/>
            <a:ext cx="1941501" cy="1910901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81375" y="2436813"/>
            <a:ext cx="157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Весной</a:t>
            </a:r>
          </a:p>
        </p:txBody>
      </p:sp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685800" y="5145088"/>
            <a:ext cx="2400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>
                <a:latin typeface="Arial" panose="020B0604020202020204" pitchFamily="34" charset="0"/>
              </a:rPr>
              <a:t>Просыпается</a:t>
            </a: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5522913" y="2446338"/>
            <a:ext cx="34210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пригревает солнце.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048125" y="5160963"/>
            <a:ext cx="2443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>
                <a:latin typeface="Arial" panose="020B0604020202020204" pitchFamily="34" charset="0"/>
              </a:rPr>
              <a:t>вся природа,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945313" y="5160963"/>
            <a:ext cx="4194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>
                <a:latin typeface="Arial" panose="020B0604020202020204" pitchFamily="34" charset="0"/>
              </a:rPr>
              <a:t>появляются насекомые.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9" t="19937" r="9447" b="8337"/>
          <a:stretch>
            <a:fillRect/>
          </a:stretch>
        </p:blipFill>
        <p:spPr bwMode="auto">
          <a:xfrm>
            <a:off x="4740275" y="328613"/>
            <a:ext cx="5678488" cy="61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81025" y="320675"/>
            <a:ext cx="4110038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381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2000" b="1" u="sng">
                <a:latin typeface="Arial" panose="020B0604020202020204" pitchFamily="34" charset="0"/>
              </a:rPr>
              <a:t>Послушай рассказ</a:t>
            </a:r>
            <a:r>
              <a:rPr lang="ru-RU" altLang="en-US" sz="2000">
                <a:latin typeface="Arial" panose="020B0604020202020204" pitchFamily="34" charset="0"/>
              </a:rPr>
              <a:t>:</a:t>
            </a:r>
          </a:p>
          <a:p>
            <a:endParaRPr lang="ru-RU" altLang="en-US" sz="500" i="1">
              <a:latin typeface="Arial" panose="020B0604020202020204" pitchFamily="34" charset="0"/>
            </a:endParaRPr>
          </a:p>
          <a:p>
            <a:r>
              <a:rPr lang="ru-RU" altLang="en-US" sz="2200" i="1">
                <a:latin typeface="Arial" panose="020B0604020202020204" pitchFamily="34" charset="0"/>
              </a:rPr>
              <a:t> </a:t>
            </a:r>
            <a:r>
              <a:rPr lang="ru-RU" altLang="en-US" sz="2000" i="1">
                <a:latin typeface="Arial" panose="020B0604020202020204" pitchFamily="34" charset="0"/>
              </a:rPr>
              <a:t>Летом на лугу можно увидеть самых разных насекомых. Разноцветные бабочки перелетают с цветка на цветок. Зелёные кузнечики прыгают и стрекочут в траве. А дружные муравьи спешат к муравейнику.</a:t>
            </a:r>
            <a:endParaRPr lang="ru-RU" altLang="en-US" sz="2000">
              <a:latin typeface="Arial" panose="020B0604020202020204" pitchFamily="34" charset="0"/>
            </a:endParaRPr>
          </a:p>
          <a:p>
            <a:endParaRPr lang="ru-RU" altLang="en-US" sz="1400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ru-RU" altLang="en-US" i="1">
                <a:latin typeface="Arial" panose="020B0604020202020204" pitchFamily="34" charset="0"/>
              </a:rPr>
              <a:t> Кого можно увидеть летом на лугу?</a:t>
            </a:r>
          </a:p>
          <a:p>
            <a:pPr>
              <a:buFontTx/>
              <a:buChar char="•"/>
            </a:pPr>
            <a:r>
              <a:rPr lang="ru-RU" altLang="en-US" i="1">
                <a:latin typeface="Arial" panose="020B0604020202020204" pitchFamily="34" charset="0"/>
              </a:rPr>
              <a:t> Что делают разноцветные бабочки? </a:t>
            </a:r>
          </a:p>
          <a:p>
            <a:pPr>
              <a:buFontTx/>
              <a:buChar char="•"/>
            </a:pPr>
            <a:r>
              <a:rPr lang="ru-RU" altLang="en-US" i="1">
                <a:latin typeface="Arial" panose="020B0604020202020204" pitchFamily="34" charset="0"/>
              </a:rPr>
              <a:t> Что делают в траве зелёные кузнечики?</a:t>
            </a:r>
          </a:p>
          <a:p>
            <a:pPr>
              <a:buFontTx/>
              <a:buChar char="•"/>
            </a:pPr>
            <a:r>
              <a:rPr lang="ru-RU" altLang="en-US" i="1">
                <a:latin typeface="Arial" panose="020B0604020202020204" pitchFamily="34" charset="0"/>
              </a:rPr>
              <a:t> А что делают дружные муравьи?</a:t>
            </a:r>
          </a:p>
          <a:p>
            <a:pPr>
              <a:buFontTx/>
              <a:buChar char="•"/>
            </a:pPr>
            <a:endParaRPr lang="ru-RU" altLang="en-US" sz="1400" i="1">
              <a:latin typeface="Arial" panose="020B0604020202020204" pitchFamily="34" charset="0"/>
            </a:endParaRPr>
          </a:p>
          <a:p>
            <a:pPr algn="ctr"/>
            <a:r>
              <a:rPr lang="ru-RU" altLang="en-US" sz="2000" b="1">
                <a:latin typeface="Arial" panose="020B0604020202020204" pitchFamily="34" charset="0"/>
              </a:rPr>
              <a:t>Рассмотри опорные картинки и составь по ним пересказ.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3"/>
          <p:cNvSpPr>
            <a:spLocks noChangeArrowheads="1"/>
          </p:cNvSpPr>
          <p:nvPr/>
        </p:nvSpPr>
        <p:spPr bwMode="auto">
          <a:xfrm>
            <a:off x="679450" y="803275"/>
            <a:ext cx="9678988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GReverance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GReverance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GReverance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GReverance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en-US" sz="2000"/>
              <a:t>Чтение и заучивание стихов о насекомых, загадок, считалок, пословиц, чистоговорок и т. д.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ru-RU" altLang="en-US" sz="900"/>
          </a:p>
          <a:p>
            <a:pPr lvl="1">
              <a:lnSpc>
                <a:spcPct val="80000"/>
              </a:lnSpc>
            </a:pPr>
            <a:r>
              <a:rPr lang="ru-RU" altLang="en-US" sz="2000"/>
              <a:t>Д. Мамин-Сибиряк «Сказка про Комара Комаровича — длинный нос и мохнатого Мишу — короткий хвост»</a:t>
            </a:r>
          </a:p>
          <a:p>
            <a:pPr lvl="1">
              <a:lnSpc>
                <a:spcPct val="80000"/>
              </a:lnSpc>
            </a:pPr>
            <a:r>
              <a:rPr lang="ru-RU" altLang="en-US" sz="2000"/>
              <a:t>Н. Романовой «Что узнал дождевой червяк»; </a:t>
            </a:r>
          </a:p>
          <a:p>
            <a:pPr lvl="1">
              <a:lnSpc>
                <a:spcPct val="80000"/>
              </a:lnSpc>
            </a:pPr>
            <a:r>
              <a:rPr lang="ru-RU" altLang="en-US" sz="2000"/>
              <a:t>К. Чуковского «Муха-Цокотуха», «Тараканище»</a:t>
            </a:r>
          </a:p>
          <a:p>
            <a:pPr lvl="1">
              <a:lnSpc>
                <a:spcPct val="80000"/>
              </a:lnSpc>
            </a:pPr>
            <a:r>
              <a:rPr lang="ru-RU" altLang="en-US" sz="2000"/>
              <a:t>И. А. Крылова «Стрекоза и муравей»</a:t>
            </a:r>
          </a:p>
          <a:p>
            <a:pPr lvl="1">
              <a:lnSpc>
                <a:spcPct val="80000"/>
              </a:lnSpc>
            </a:pPr>
            <a:r>
              <a:rPr lang="ru-RU" altLang="en-US" sz="2000"/>
              <a:t>В. Драгунского «Он живой и светится»</a:t>
            </a:r>
          </a:p>
          <a:p>
            <a:pPr lvl="1">
              <a:lnSpc>
                <a:spcPct val="80000"/>
              </a:lnSpc>
            </a:pPr>
            <a:r>
              <a:rPr lang="ru-RU" altLang="en-US" sz="2000"/>
              <a:t>В.Степанова «Стрекоза»</a:t>
            </a:r>
          </a:p>
          <a:p>
            <a:pPr lvl="1">
              <a:lnSpc>
                <a:spcPct val="80000"/>
              </a:lnSpc>
            </a:pPr>
            <a:r>
              <a:rPr lang="ru-RU" altLang="en-US" sz="2000"/>
              <a:t>В.Д. Берестов «Честное гусенечное»</a:t>
            </a:r>
            <a:r>
              <a:rPr lang="en-US" altLang="en-US" sz="2000"/>
              <a:t> </a:t>
            </a:r>
            <a:r>
              <a:rPr lang="ru-RU" altLang="en-US" sz="2000"/>
              <a:t>и. т. д.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en-US" sz="1000"/>
              <a:t> </a:t>
            </a:r>
          </a:p>
          <a:p>
            <a:pPr>
              <a:lnSpc>
                <a:spcPct val="80000"/>
              </a:lnSpc>
            </a:pPr>
            <a:r>
              <a:rPr lang="ru-RU" altLang="en-US" sz="2000"/>
              <a:t>Просмотр мультфильмов: «Муха-Цокотуха», «Стрекоза и муравей», «Лунтик», «Пчелка Майя», «Дюймовочка» и т.д.</a:t>
            </a:r>
            <a:endParaRPr lang="ru-RU" altLang="en-US"/>
          </a:p>
        </p:txBody>
      </p:sp>
      <p:pic>
        <p:nvPicPr>
          <p:cNvPr id="41990" name="Рисунок 21" descr="https://img2.labirint.ru/books/495120/cover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6463" y="4778375"/>
            <a:ext cx="1227137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Рисунок 22" descr="https://www.knigi-club.ru/upload/iblock/ec7/nasekomye_skazk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9063" y="2120900"/>
            <a:ext cx="1284287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Рисунок 23" descr="https://opt-518835.ssl.1c-bitrix-cdn.ru/upload/iblock/f14/neuklyuzhiy_kuzya_tsarstvo_nasekomykh_1.jpg?15761530471828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3221038"/>
            <a:ext cx="1282700" cy="18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-142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2505075" y="266700"/>
            <a:ext cx="587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2400" b="1"/>
              <a:t>Чтение художественной литературы: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6" name="Picture 16" descr="img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138" y="323850"/>
            <a:ext cx="8256587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unvegetariano.com/images/soil-cartoon-1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054324" y="3188103"/>
            <a:ext cx="2043717" cy="2043821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pic>
        <p:nvPicPr>
          <p:cNvPr id="1032" name="Picture 8" descr="https://image.freepik.com/free-vector/_23-2147490312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19231" r="16003" b="8049"/>
          <a:stretch/>
        </p:blipFill>
        <p:spPr bwMode="auto">
          <a:xfrm>
            <a:off x="6467311" y="3223361"/>
            <a:ext cx="2354751" cy="2037904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034" name="Picture 10" descr="https://avatars.mds.yandex.net/get-pdb/402538/e0e6d430-eb87-46a1-a24c-64137b070794/s1200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165475"/>
            <a:ext cx="255905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pinclipart.com/picdir/big/67-671406_eyebrow-clip-art-vector-eyes-png-downloa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006"/>
          <a:stretch>
            <a:fillRect/>
          </a:stretch>
        </p:blipFill>
        <p:spPr bwMode="auto">
          <a:xfrm>
            <a:off x="657225" y="3781425"/>
            <a:ext cx="29559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12775" y="5287963"/>
            <a:ext cx="31765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Их можно увидеть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067800" y="5292725"/>
            <a:ext cx="2136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и в воздухе.</a:t>
            </a:r>
          </a:p>
        </p:txBody>
      </p:sp>
      <p:pic>
        <p:nvPicPr>
          <p:cNvPr id="9" name="Picture 2" descr="https://image.freepik.com/free-vector/_23-2147517455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9938" t="5635" r="8041" b="8393"/>
          <a:stretch/>
        </p:blipFill>
        <p:spPr bwMode="auto">
          <a:xfrm>
            <a:off x="1476822" y="367632"/>
            <a:ext cx="1857087" cy="1947009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1028" name="Picture 4" descr="https://c7.hotpng.com/preview/71/395/656/earth-globe-clip-art-earth-png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708125" y="354739"/>
            <a:ext cx="1969485" cy="1969485"/>
          </a:xfrm>
          <a:prstGeom prst="ellipse">
            <a:avLst/>
          </a:prstGeom>
          <a:noFill/>
          <a:ex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09650" y="2373313"/>
            <a:ext cx="2047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Насекомых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4149725" y="2379663"/>
            <a:ext cx="317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на нашей планете</a:t>
            </a:r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7832725" y="2386013"/>
            <a:ext cx="2289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очень много.</a:t>
            </a:r>
          </a:p>
        </p:txBody>
      </p:sp>
      <p:pic>
        <p:nvPicPr>
          <p:cNvPr id="35867" name="Picture 27" descr="s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6" t="5722" r="7979" b="7454"/>
          <a:stretch>
            <a:fillRect/>
          </a:stretch>
        </p:blipFill>
        <p:spPr bwMode="auto">
          <a:xfrm>
            <a:off x="7875588" y="406400"/>
            <a:ext cx="1874837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4124325" y="5294313"/>
            <a:ext cx="2041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и на земле,</a:t>
            </a:r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6835775" y="5300663"/>
            <a:ext cx="1616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и в воде,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3" grpId="0"/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mage.freepik.com/free-vector/_23-2147517455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9938" t="5635" r="8041" b="8393"/>
          <a:stretch/>
        </p:blipFill>
        <p:spPr bwMode="auto">
          <a:xfrm>
            <a:off x="1190493" y="523783"/>
            <a:ext cx="2190051" cy="2123442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/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57225" y="2811463"/>
            <a:ext cx="3117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У всех насекомых</a:t>
            </a:r>
          </a:p>
        </p:txBody>
      </p:sp>
      <p:sp>
        <p:nvSpPr>
          <p:cNvPr id="2" name="TextBox 26"/>
          <p:cNvSpPr txBox="1">
            <a:spLocks noChangeArrowheads="1"/>
          </p:cNvSpPr>
          <p:nvPr/>
        </p:nvSpPr>
        <p:spPr bwMode="auto">
          <a:xfrm>
            <a:off x="3933825" y="2805113"/>
            <a:ext cx="1730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6    лапок,</a:t>
            </a:r>
          </a:p>
        </p:txBody>
      </p:sp>
      <p:sp>
        <p:nvSpPr>
          <p:cNvPr id="3" name="TextBox 26"/>
          <p:cNvSpPr txBox="1">
            <a:spLocks noChangeArrowheads="1"/>
          </p:cNvSpPr>
          <p:nvPr/>
        </p:nvSpPr>
        <p:spPr bwMode="auto">
          <a:xfrm>
            <a:off x="6051550" y="2805113"/>
            <a:ext cx="1898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есть усики</a:t>
            </a: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558213" y="2809875"/>
            <a:ext cx="30083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 sz="2800"/>
              <a:t>и у большинства </a:t>
            </a:r>
          </a:p>
          <a:p>
            <a:r>
              <a:rPr lang="ru-RU" altLang="en-US" sz="2800"/>
              <a:t>есть крылья.</a:t>
            </a:r>
          </a:p>
        </p:txBody>
      </p:sp>
      <p:pic>
        <p:nvPicPr>
          <p:cNvPr id="36880" name="Picture 16" descr="Без имени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075" y="700088"/>
            <a:ext cx="877888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81" name="Picture 17" descr="Без имени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5" t="19379" r="21295"/>
          <a:stretch>
            <a:fillRect/>
          </a:stretch>
        </p:blipFill>
        <p:spPr bwMode="auto">
          <a:xfrm>
            <a:off x="6019800" y="1341438"/>
            <a:ext cx="1927225" cy="111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Без имени-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7613" y="1135063"/>
            <a:ext cx="2016125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679450" y="3902075"/>
            <a:ext cx="105441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en-US" sz="2800"/>
              <a:t> Назови, каких насекомых ты знаешь?</a:t>
            </a:r>
          </a:p>
          <a:p>
            <a:pPr>
              <a:buFontTx/>
              <a:buChar char="•"/>
            </a:pPr>
            <a:endParaRPr lang="ru-RU" altLang="en-US" sz="1200"/>
          </a:p>
          <a:p>
            <a:pPr>
              <a:buFontTx/>
              <a:buChar char="•"/>
            </a:pPr>
            <a:r>
              <a:rPr lang="ru-RU" altLang="en-US" sz="2800"/>
              <a:t> Давай рассмотрим картинки насекомых. </a:t>
            </a:r>
          </a:p>
          <a:p>
            <a:r>
              <a:rPr lang="ru-RU" altLang="en-US" sz="2800"/>
              <a:t>Но, что бы увидеть картинку, нужно сначала отгадать загадку.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4" grpId="0"/>
      <p:bldP spid="368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 descr="Bozhya-korovka-65-1024x7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32" b="5954"/>
          <a:stretch>
            <a:fillRect/>
          </a:stretch>
        </p:blipFill>
        <p:spPr bwMode="auto">
          <a:xfrm>
            <a:off x="6364288" y="3222625"/>
            <a:ext cx="3843337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2" descr="https://4.bp.blogspot.com/-llfTRAhw328/XIpySxlMxsI/AAAAAAAAJ1I/Ucw_egziGvwSNgE1Yr4opeQmazHHqScbQCLcBGAs/s1600/2892388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6" t="2512" r="836" b="1495"/>
          <a:stretch>
            <a:fillRect/>
          </a:stretch>
        </p:blipFill>
        <p:spPr bwMode="auto">
          <a:xfrm>
            <a:off x="6257925" y="365125"/>
            <a:ext cx="39751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ÐÐ°ÑÑÐ¸Ð½ÐºÐ¸ Ð¿Ð¾ Ð·Ð°Ð¿ÑÐ¾ÑÑ ÐÐ£Ð ÐÐÐÐ ÑÐ¾Ñ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48" b="2267"/>
          <a:stretch>
            <a:fillRect/>
          </a:stretch>
        </p:blipFill>
        <p:spPr bwMode="auto">
          <a:xfrm>
            <a:off x="1174750" y="379413"/>
            <a:ext cx="428625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3971" y="765506"/>
            <a:ext cx="4183351" cy="1500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На вид, конечно, мелковаты,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Но всё, что можно, тащат в дом.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Неугомонные ребята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Вся жизнь их связана с трудом.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88633" y="822451"/>
            <a:ext cx="3923411" cy="1362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Шевелились у цветка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Все четыре лепестка.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Я сорвать его хотел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Он вспорхнул и улетел.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1" descr="ÐÑÐ·Ð½ÐµÑÐ¸Ðº (Tettigonioidea)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17" b="5643"/>
          <a:stretch>
            <a:fillRect/>
          </a:stretch>
        </p:blipFill>
        <p:spPr bwMode="auto">
          <a:xfrm>
            <a:off x="1165225" y="3201988"/>
            <a:ext cx="4286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1975" y="3560350"/>
            <a:ext cx="3920606" cy="15782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Прыгает пружинка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Зелёная спинка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С травы на былинку,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С ветки на тропинку.</a:t>
            </a:r>
          </a:p>
        </p:txBody>
      </p:sp>
      <p:pic>
        <p:nvPicPr>
          <p:cNvPr id="7" name="Прямоугольник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1" t="7655" r="27177"/>
          <a:stretch>
            <a:fillRect/>
          </a:stretch>
        </p:blipFill>
        <p:spPr bwMode="auto">
          <a:xfrm>
            <a:off x="6408738" y="3684588"/>
            <a:ext cx="37719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¾ÑÐ° ÑÐ¾Ñ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62" b="7373"/>
          <a:stretch>
            <a:fillRect/>
          </a:stretch>
        </p:blipFill>
        <p:spPr bwMode="auto">
          <a:xfrm>
            <a:off x="6142038" y="439738"/>
            <a:ext cx="428625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89236" y="845489"/>
            <a:ext cx="4058386" cy="159696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Модница крылатая,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Платье полосатое.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Ростом хоть и кроха,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Укусит - будет плохо.</a:t>
            </a:r>
          </a:p>
        </p:txBody>
      </p:sp>
      <p:pic>
        <p:nvPicPr>
          <p:cNvPr id="3" name="Рисунок 1" descr="ÐÐ°ÑÑÐ¸Ð½ÐºÐ¸ Ð¿Ð¾ Ð·Ð°Ð¿ÑÐ¾ÑÑ Ð¿ÑÐµÐ»Ð° ÑÐ¾Ñ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5" b="7205"/>
          <a:stretch>
            <a:fillRect/>
          </a:stretch>
        </p:blipFill>
        <p:spPr bwMode="auto">
          <a:xfrm>
            <a:off x="1147763" y="3187700"/>
            <a:ext cx="42862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3"/>
          <p:cNvSpPr/>
          <p:nvPr/>
        </p:nvSpPr>
        <p:spPr>
          <a:xfrm>
            <a:off x="1294547" y="3419071"/>
            <a:ext cx="4084411" cy="1825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Над цветами кто летает,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Сок цветочный собирает,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В домик свой его несет,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Из него готовит мед?</a:t>
            </a:r>
          </a:p>
        </p:txBody>
      </p:sp>
      <p:pic>
        <p:nvPicPr>
          <p:cNvPr id="6" name="Рисунок 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9"/>
          <a:stretch>
            <a:fillRect/>
          </a:stretch>
        </p:blipFill>
        <p:spPr bwMode="auto">
          <a:xfrm>
            <a:off x="6423025" y="3200400"/>
            <a:ext cx="39147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"/>
          <p:cNvSpPr/>
          <p:nvPr/>
        </p:nvSpPr>
        <p:spPr>
          <a:xfrm>
            <a:off x="6546257" y="3941826"/>
            <a:ext cx="3686925" cy="488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Бархатный весь, а жало есть.</a:t>
            </a:r>
          </a:p>
        </p:txBody>
      </p:sp>
      <p:pic>
        <p:nvPicPr>
          <p:cNvPr id="6146" name="Picture 2" descr="https://s1.1zoom.me/big3/964/Dragonflies_Closeup_506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9" b="5019"/>
          <a:stretch>
            <a:fillRect/>
          </a:stretch>
        </p:blipFill>
        <p:spPr bwMode="auto">
          <a:xfrm>
            <a:off x="1174750" y="438150"/>
            <a:ext cx="42354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Прямоугольник 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81"/>
          <a:stretch>
            <a:fillRect/>
          </a:stretch>
        </p:blipFill>
        <p:spPr bwMode="auto">
          <a:xfrm>
            <a:off x="1174750" y="590550"/>
            <a:ext cx="406717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ºÐ¾Ð¼Ð°Ñ ÑÐ¾Ñ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53" b="8391"/>
          <a:stretch>
            <a:fillRect/>
          </a:stretch>
        </p:blipFill>
        <p:spPr bwMode="auto">
          <a:xfrm>
            <a:off x="1147763" y="393700"/>
            <a:ext cx="42862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94216" y="460259"/>
            <a:ext cx="4075227" cy="226861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Не зверь, не птица 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Нос, как спица.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Летит — пищит,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Сядет — молчит.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Кто его убьёт,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Тот кровь свою прольёт.</a:t>
            </a:r>
          </a:p>
        </p:txBody>
      </p:sp>
      <p:pic>
        <p:nvPicPr>
          <p:cNvPr id="5" name="Рисунок 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78" b="9392"/>
          <a:stretch>
            <a:fillRect/>
          </a:stretch>
        </p:blipFill>
        <p:spPr bwMode="auto">
          <a:xfrm>
            <a:off x="6103938" y="414338"/>
            <a:ext cx="42100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5723" y="632649"/>
            <a:ext cx="4056003" cy="171467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Волосата, зелена,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В листьях прячется она.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Хоть и много ножек,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pen Sans"/>
                <a:cs typeface="+mn-cs"/>
              </a:rPr>
              <a:t>Бегать все равно не может.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1" descr="ÐÐ°ÑÑÐ¸Ð½ÐºÐ¸ Ð¿Ð¾ Ð·Ð°Ð¿ÑÐ¾ÑÑ Ð¼ÑÑÐ° ÑÐ¾Ñ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9" t="186" r="-1340" b="-186"/>
          <a:stretch>
            <a:fillRect/>
          </a:stretch>
        </p:blipFill>
        <p:spPr bwMode="auto">
          <a:xfrm>
            <a:off x="1192213" y="3111500"/>
            <a:ext cx="416083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Прямоугольник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" t="6709" r="9996"/>
          <a:stretch>
            <a:fillRect/>
          </a:stretch>
        </p:blipFill>
        <p:spPr bwMode="auto">
          <a:xfrm>
            <a:off x="1258888" y="3240088"/>
            <a:ext cx="3970337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45" b="8211"/>
          <a:stretch>
            <a:fillRect/>
          </a:stretch>
        </p:blipFill>
        <p:spPr bwMode="auto">
          <a:xfrm>
            <a:off x="6142038" y="3132138"/>
            <a:ext cx="4268787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3"/>
          <p:cNvSpPr/>
          <p:nvPr/>
        </p:nvSpPr>
        <p:spPr>
          <a:xfrm>
            <a:off x="6275827" y="3598187"/>
            <a:ext cx="4274630" cy="14857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Тёплым днем, весною, в мае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Каждый про меня узнает.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Я не муха, не паук.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Я жужжу! Я майский...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Rectangle 10"/>
          <p:cNvSpPr>
            <a:spLocks noGrp="1"/>
          </p:cNvSpPr>
          <p:nvPr>
            <p:ph type="title" idx="4294967295"/>
          </p:nvPr>
        </p:nvSpPr>
        <p:spPr>
          <a:xfrm>
            <a:off x="3949700" y="306388"/>
            <a:ext cx="3898900" cy="473075"/>
          </a:xfrm>
        </p:spPr>
        <p:txBody>
          <a:bodyPr/>
          <a:lstStyle/>
          <a:p>
            <a:r>
              <a:rPr lang="ru-RU" altLang="en-US" sz="4000" smtClean="0">
                <a:latin typeface="AGReverance"/>
              </a:rPr>
              <a:t>Это интересно!</a:t>
            </a:r>
          </a:p>
        </p:txBody>
      </p:sp>
      <p:sp>
        <p:nvSpPr>
          <p:cNvPr id="22539" name="Rectangle 11"/>
          <p:cNvSpPr>
            <a:spLocks noGrp="1"/>
          </p:cNvSpPr>
          <p:nvPr>
            <p:ph type="body" sz="half" idx="4294967295"/>
          </p:nvPr>
        </p:nvSpPr>
        <p:spPr>
          <a:xfrm>
            <a:off x="577850" y="849313"/>
            <a:ext cx="5181600" cy="43513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Насекомых можно сравнить</a:t>
            </a:r>
            <a:r>
              <a:rPr lang="en-US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с людьми: у них тоже есть свои отдельные «народы», такие же разные, как и мы.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Среди них находятся трудяги и паразиты, тихони и злюки, помощники и вредители.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Они очень маленькие по сравнению с животными и птицами, но их намного больше, чем всех птиц и рыб вместе взятых.</a:t>
            </a:r>
          </a:p>
        </p:txBody>
      </p:sp>
      <p:sp>
        <p:nvSpPr>
          <p:cNvPr id="22540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6219825" y="1177925"/>
            <a:ext cx="5405438" cy="43513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Они умеют играть в прятки с хищниками.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2000" u="sng" smtClean="0">
                <a:solidFill>
                  <a:srgbClr val="009900"/>
                </a:solidFill>
                <a:latin typeface="Times New Roman" panose="02020603050405020304" pitchFamily="18" charset="0"/>
              </a:rPr>
              <a:t>Например</a:t>
            </a:r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Многих бабочек не видно, когда они садятся на цветок – их крылья имеют окраску лепестков. </a:t>
            </a:r>
          </a:p>
          <a:p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Зелёного кузнечика не найти в зелёной травке, серую саранчу – на земле.</a:t>
            </a:r>
          </a:p>
          <a:p>
            <a:r>
              <a:rPr lang="ru-RU" altLang="en-US" sz="2000" smtClean="0">
                <a:solidFill>
                  <a:srgbClr val="009900"/>
                </a:solidFill>
                <a:latin typeface="Times New Roman" panose="02020603050405020304" pitchFamily="18" charset="0"/>
              </a:rPr>
              <a:t>Палочник по форме и окраске действительно напоминает палочку или стебель.</a:t>
            </a:r>
          </a:p>
        </p:txBody>
      </p:sp>
      <p:pic>
        <p:nvPicPr>
          <p:cNvPr id="22532" name="Picture 4" descr="img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50" r="48482" b="44138"/>
          <a:stretch>
            <a:fillRect/>
          </a:stretch>
        </p:blipFill>
        <p:spPr bwMode="auto">
          <a:xfrm>
            <a:off x="1119188" y="3675063"/>
            <a:ext cx="2989262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img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23" t="3122" r="6374" b="50040"/>
          <a:stretch>
            <a:fillRect/>
          </a:stretch>
        </p:blipFill>
        <p:spPr bwMode="auto">
          <a:xfrm>
            <a:off x="4575175" y="4311650"/>
            <a:ext cx="2682875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img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23" t="53122" r="6374" b="4031"/>
          <a:stretch>
            <a:fillRect/>
          </a:stretch>
        </p:blipFill>
        <p:spPr bwMode="auto">
          <a:xfrm>
            <a:off x="7723188" y="4259263"/>
            <a:ext cx="2682875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uiExpand="1" build="p"/>
      <p:bldP spid="2254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/>
          <p:cNvSpPr>
            <a:spLocks noGrp="1"/>
          </p:cNvSpPr>
          <p:nvPr>
            <p:ph type="body" sz="half" idx="2"/>
          </p:nvPr>
        </p:nvSpPr>
        <p:spPr>
          <a:xfrm>
            <a:off x="5600700" y="652463"/>
            <a:ext cx="5181600" cy="24765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Среди насекомых немало музыкантов.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Так, сверчки, кузнечики имеют специальные приспособления на теле, которые трутся друг о друга, создавая трели.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Осы, пчелы и комары издают звуки по другой причине: из крылышки очень быстро двигаются и соприкасаются с воздухом на большой скорости.</a:t>
            </a:r>
          </a:p>
        </p:txBody>
      </p:sp>
      <p:pic>
        <p:nvPicPr>
          <p:cNvPr id="43013" name="Picture 5" descr="img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3" t="3856" r="46446" b="54176"/>
          <a:stretch>
            <a:fillRect/>
          </a:stretch>
        </p:blipFill>
        <p:spPr bwMode="auto">
          <a:xfrm>
            <a:off x="3101975" y="4305300"/>
            <a:ext cx="2517775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Rectangle 9"/>
          <p:cNvSpPr>
            <a:spLocks noGrp="1"/>
          </p:cNvSpPr>
          <p:nvPr>
            <p:ph type="body" sz="half" idx="1"/>
          </p:nvPr>
        </p:nvSpPr>
        <p:spPr>
          <a:xfrm>
            <a:off x="693738" y="365125"/>
            <a:ext cx="4679950" cy="2460625"/>
          </a:xfrm>
          <a:noFill/>
          <a:ln/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У насекомых есть свой язык для общения.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Только это не слова, как у людей, а разные движения, запахи, прикосновения, звуки.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en-US" sz="1800" u="sng" smtClean="0">
                <a:solidFill>
                  <a:srgbClr val="009900"/>
                </a:solidFill>
                <a:latin typeface="Times New Roman" panose="02020603050405020304" pitchFamily="18" charset="0"/>
              </a:rPr>
              <a:t>Например</a:t>
            </a:r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Муравьи общаются с помощью усиков.</a:t>
            </a:r>
          </a:p>
          <a:p>
            <a:r>
              <a:rPr lang="ru-RU" altLang="en-US" sz="1800" smtClean="0">
                <a:solidFill>
                  <a:srgbClr val="009900"/>
                </a:solidFill>
                <a:latin typeface="Times New Roman" panose="02020603050405020304" pitchFamily="18" charset="0"/>
              </a:rPr>
              <a:t>Пчёлы общаются с помощью «танцев».</a:t>
            </a:r>
          </a:p>
        </p:txBody>
      </p:sp>
      <p:pic>
        <p:nvPicPr>
          <p:cNvPr id="43018" name="Picture 10" descr="img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9" t="52170" r="44217" b="8835"/>
          <a:stretch>
            <a:fillRect/>
          </a:stretch>
        </p:blipFill>
        <p:spPr bwMode="auto">
          <a:xfrm>
            <a:off x="719138" y="2717800"/>
            <a:ext cx="2571750" cy="15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img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36" t="39702" r="4529" b="7631"/>
          <a:stretch>
            <a:fillRect/>
          </a:stretch>
        </p:blipFill>
        <p:spPr bwMode="auto">
          <a:xfrm>
            <a:off x="6183313" y="3173413"/>
            <a:ext cx="2782887" cy="21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img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5" t="43318" r="63110" b="13673"/>
          <a:stretch>
            <a:fillRect/>
          </a:stretch>
        </p:blipFill>
        <p:spPr bwMode="auto">
          <a:xfrm>
            <a:off x="9505950" y="3155950"/>
            <a:ext cx="1878013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3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3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3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3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3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3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3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3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3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3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3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3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3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3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3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3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uiExpand="1" build="p"/>
      <p:bldP spid="43017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760</Words>
  <Application>Microsoft Office PowerPoint</Application>
  <PresentationFormat>Произвольный</PresentationFormat>
  <Paragraphs>107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Насекомые</vt:lpstr>
      <vt:lpstr>Слайд 2</vt:lpstr>
      <vt:lpstr>Слайд 3</vt:lpstr>
      <vt:lpstr>Слайд 4</vt:lpstr>
      <vt:lpstr>Слайд 5</vt:lpstr>
      <vt:lpstr>Слайд 6</vt:lpstr>
      <vt:lpstr>Слайд 7</vt:lpstr>
      <vt:lpstr>Это интересно!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Назови ласково. (Например: муравей — муравьишка)</vt:lpstr>
      <vt:lpstr>Слайд 18</vt:lpstr>
      <vt:lpstr>Выучить стихотворение.</vt:lpstr>
      <vt:lpstr>Слайд 20</vt:lpstr>
      <vt:lpstr>Слайд 21</vt:lpstr>
      <vt:lpstr>Слайд 22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Окружающий мир</dc:title>
  <dc:subject>окружающий мир</dc:subject>
  <dc:creator>Viktoriya Polshkova</dc:creator>
  <cp:keywords>Окружающий мир;природа</cp:keywords>
  <cp:lastModifiedBy>ит</cp:lastModifiedBy>
  <cp:revision>43</cp:revision>
  <dcterms:created xsi:type="dcterms:W3CDTF">2019-08-01T22:02:48Z</dcterms:created>
  <dcterms:modified xsi:type="dcterms:W3CDTF">2021-10-28T17:11:55Z</dcterms:modified>
</cp:coreProperties>
</file>