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81" r:id="rId2"/>
    <p:sldId id="258" r:id="rId3"/>
    <p:sldId id="259" r:id="rId4"/>
    <p:sldId id="261" r:id="rId5"/>
    <p:sldId id="269" r:id="rId6"/>
    <p:sldId id="270" r:id="rId7"/>
    <p:sldId id="260" r:id="rId8"/>
    <p:sldId id="271" r:id="rId9"/>
    <p:sldId id="267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1392F-1004-4265-91C5-62FC98E725B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DD612-B10D-49CA-949B-748CE5500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615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DD612-B10D-49CA-949B-748CE55008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71600" y="274638"/>
            <a:ext cx="7344816" cy="3514725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latin typeface="Gabriola" panose="04040605051002020D02" pitchFamily="82" charset="0"/>
              </a:rPr>
              <a:t>Дымковская</a:t>
            </a:r>
            <a:br>
              <a:rPr lang="ru-RU" sz="9600" b="1" dirty="0" smtClean="0">
                <a:latin typeface="Gabriola" panose="04040605051002020D02" pitchFamily="82" charset="0"/>
              </a:rPr>
            </a:br>
            <a:r>
              <a:rPr lang="ru-RU" sz="9600" b="1" dirty="0" smtClean="0">
                <a:latin typeface="Gabriola" panose="04040605051002020D02" pitchFamily="82" charset="0"/>
              </a:rPr>
              <a:t>игрушка</a:t>
            </a:r>
            <a:endParaRPr lang="ru-RU" sz="9600" b="1" dirty="0">
              <a:latin typeface="Gabriola" panose="04040605051002020D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458112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hello_html_69e4f5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656545"/>
            <a:ext cx="2538282" cy="2436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0621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7918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latin typeface="+mn-lt"/>
              </a:rPr>
              <a:t>Петушки</a:t>
            </a:r>
            <a:endParaRPr lang="ru-RU" sz="5400" b="1" i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980728"/>
            <a:ext cx="5598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Петушок, петушок,</a:t>
            </a:r>
            <a:br>
              <a:rPr lang="ru-RU" sz="2400" b="1" i="1" dirty="0" smtClean="0"/>
            </a:br>
            <a:r>
              <a:rPr lang="ru-RU" sz="2400" b="1" i="1" dirty="0" smtClean="0"/>
              <a:t>Золотой гребешок.</a:t>
            </a:r>
            <a:br>
              <a:rPr lang="ru-RU" sz="2400" b="1" i="1" dirty="0" smtClean="0"/>
            </a:br>
            <a:r>
              <a:rPr lang="ru-RU" sz="2400" b="1" i="1" dirty="0" smtClean="0"/>
              <a:t>Ты подай голосок</a:t>
            </a:r>
            <a:br>
              <a:rPr lang="ru-RU" sz="2400" b="1" i="1" dirty="0" smtClean="0"/>
            </a:br>
            <a:r>
              <a:rPr lang="ru-RU" sz="2400" b="1" i="1" dirty="0" smtClean="0"/>
              <a:t>Через тёмный лесок.</a:t>
            </a:r>
            <a:br>
              <a:rPr lang="ru-RU" sz="2400" b="1" i="1" dirty="0" smtClean="0"/>
            </a:br>
            <a:r>
              <a:rPr lang="ru-RU" sz="2400" b="1" i="1" dirty="0" smtClean="0"/>
              <a:t>Через лес, через реку</a:t>
            </a:r>
            <a:br>
              <a:rPr lang="ru-RU" sz="2400" b="1" i="1" dirty="0" smtClean="0"/>
            </a:br>
            <a:r>
              <a:rPr lang="ru-RU" sz="2400" b="1" i="1" dirty="0" smtClean="0"/>
              <a:t>Прокричи: «Ку-ка-ре-ку!»</a:t>
            </a:r>
            <a:endParaRPr lang="ru-RU" sz="2400" b="1" i="1" dirty="0"/>
          </a:p>
        </p:txBody>
      </p:sp>
      <p:pic>
        <p:nvPicPr>
          <p:cNvPr id="5" name="Рисунок 4" descr="29f8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3650374" cy="453650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307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84984"/>
            <a:ext cx="3096344" cy="322535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4541_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57301" y="-1228701"/>
            <a:ext cx="7029399" cy="9144002"/>
          </a:xfrm>
          <a:prstGeom prst="rect">
            <a:avLst/>
          </a:prstGeom>
        </p:spPr>
      </p:pic>
      <p:pic>
        <p:nvPicPr>
          <p:cNvPr id="8" name="Рисунок 7" descr="dym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4608512" cy="2513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404664"/>
            <a:ext cx="6984776" cy="367240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800" b="1" dirty="0" smtClean="0">
                <a:solidFill>
                  <a:srgbClr val="0000CC"/>
                </a:solidFill>
              </a:rPr>
              <a:t>На низком берегу реки  Вятки расположилась слобода Дымково. А на высоком правом -  город Киров. Если посмотреть с высокого берега ранним утром, когда топятся печки и дым стелется к земле, то можно едва разглядеть низенькие приземистые домики мастериц, утопающие в дымке. Отсюда и пошло название «Дымково», а следовательно и игрушка – дымковская.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4" cstate="print"/>
          <a:srcRect l="25588" t="5201" r="20863" b="5201"/>
          <a:stretch>
            <a:fillRect/>
          </a:stretch>
        </p:blipFill>
        <p:spPr>
          <a:xfrm>
            <a:off x="4211960" y="2492896"/>
            <a:ext cx="3564396" cy="335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9" y="404813"/>
            <a:ext cx="4320480" cy="3600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Чем знаменито Дымково?</a:t>
            </a:r>
          </a:p>
          <a:p>
            <a:pPr>
              <a:buNone/>
            </a:pPr>
            <a:r>
              <a:rPr lang="ru-RU" sz="2000" b="1" i="1" dirty="0" smtClean="0"/>
              <a:t>Игрушкою своей!</a:t>
            </a:r>
          </a:p>
          <a:p>
            <a:pPr>
              <a:buNone/>
            </a:pPr>
            <a:r>
              <a:rPr lang="ru-RU" sz="2000" b="1" i="1" dirty="0" smtClean="0"/>
              <a:t>В ней нету цвету дымного,</a:t>
            </a:r>
          </a:p>
          <a:p>
            <a:pPr>
              <a:buNone/>
            </a:pPr>
            <a:r>
              <a:rPr lang="ru-RU" sz="2000" b="1" i="1" dirty="0" smtClean="0"/>
              <a:t>Что серости серей.</a:t>
            </a:r>
          </a:p>
          <a:p>
            <a:pPr>
              <a:buNone/>
            </a:pPr>
            <a:r>
              <a:rPr lang="ru-RU" sz="2000" b="1" i="1" dirty="0" smtClean="0"/>
              <a:t>В ней что-то есть от радуги</a:t>
            </a:r>
          </a:p>
          <a:p>
            <a:pPr>
              <a:buNone/>
            </a:pPr>
            <a:r>
              <a:rPr lang="ru-RU" sz="2000" b="1" i="1" dirty="0" smtClean="0"/>
              <a:t>От капелек росы</a:t>
            </a:r>
          </a:p>
          <a:p>
            <a:pPr>
              <a:buNone/>
            </a:pPr>
            <a:r>
              <a:rPr lang="ru-RU" sz="2000" b="1" i="1" dirty="0" smtClean="0"/>
              <a:t>В ней что-то есть от радости,</a:t>
            </a:r>
          </a:p>
          <a:p>
            <a:pPr>
              <a:buNone/>
            </a:pPr>
            <a:r>
              <a:rPr lang="ru-RU" sz="2000" b="1" i="1" dirty="0" smtClean="0"/>
              <a:t>Гремящей, как басы!</a:t>
            </a:r>
            <a:endParaRPr lang="ru-RU" sz="2000" b="1" i="1" dirty="0"/>
          </a:p>
        </p:txBody>
      </p:sp>
      <p:pic>
        <p:nvPicPr>
          <p:cNvPr id="5" name="Рисунок 4" descr="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88640"/>
            <a:ext cx="3456384" cy="3886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-19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4608512" cy="30738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ло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221088"/>
            <a:ext cx="2757686" cy="24070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мастерицы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347864" y="620688"/>
            <a:ext cx="4536504" cy="34842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052736"/>
            <a:ext cx="2376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И жили в этой слободе мастерицы, которые своими руками из глины делали волшебство – веселые расписные игрушки.</a:t>
            </a:r>
            <a:endParaRPr lang="ru-RU" sz="2400" b="1" i="1" dirty="0"/>
          </a:p>
        </p:txBody>
      </p:sp>
      <p:sp>
        <p:nvSpPr>
          <p:cNvPr id="13314" name="AutoShape 2" descr="https://zagran.guru/wp-content/uploads/2018/09/dymkovskie-igrus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zagran.guru/wp-content/uploads/2018/09/dymkovskie-igrus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94541_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84048" y="-1155449"/>
            <a:ext cx="7200801" cy="9168896"/>
          </a:xfrm>
          <a:prstGeom prst="rect">
            <a:avLst/>
          </a:prstGeom>
        </p:spPr>
      </p:pic>
      <p:pic>
        <p:nvPicPr>
          <p:cNvPr id="9" name="Рисунок 8" descr="dymkovskie-igrushki.jpg"/>
          <p:cNvPicPr>
            <a:picLocks noChangeAspect="1"/>
          </p:cNvPicPr>
          <p:nvPr/>
        </p:nvPicPr>
        <p:blipFill>
          <a:blip r:embed="rId4" cstate="print"/>
          <a:srcRect t="15621" b="8880"/>
          <a:stretch>
            <a:fillRect/>
          </a:stretch>
        </p:blipFill>
        <p:spPr>
          <a:xfrm>
            <a:off x="3347864" y="4149079"/>
            <a:ext cx="4536504" cy="25299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7504" y="1268760"/>
            <a:ext cx="4680520" cy="64807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Consolas" pitchFamily="49" charset="0"/>
              </a:rPr>
              <a:t>Затем фигурку надо высушить</a:t>
            </a:r>
            <a:endParaRPr lang="ru-RU" sz="3200" b="1" i="1" dirty="0">
              <a:solidFill>
                <a:schemeClr val="tx1"/>
              </a:solidFill>
              <a:latin typeface="+mn-lt"/>
              <a:cs typeface="Consolas" pitchFamily="49" charset="0"/>
            </a:endParaRPr>
          </a:p>
        </p:txBody>
      </p:sp>
      <p:pic>
        <p:nvPicPr>
          <p:cNvPr id="4" name="Содержимое 3" descr="руки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l="5750" r="5750"/>
          <a:stretch>
            <a:fillRect/>
          </a:stretch>
        </p:blipFill>
        <p:spPr>
          <a:xfrm rot="247583">
            <a:off x="5033802" y="323966"/>
            <a:ext cx="3868234" cy="29677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788024" y="3356992"/>
            <a:ext cx="4104456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/>
              <a:t>Берет мастер мягкий кусок глины и начинает лепить из нее фигурку</a:t>
            </a:r>
            <a:endParaRPr lang="ru-RU" sz="3200" b="1" i="1" dirty="0"/>
          </a:p>
        </p:txBody>
      </p:sp>
      <p:pic>
        <p:nvPicPr>
          <p:cNvPr id="5" name="Рисунок 4" descr="су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57814">
            <a:off x="633058" y="2464921"/>
            <a:ext cx="3960440" cy="35283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обжиг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3000375" cy="23574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м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1447">
            <a:off x="5503744" y="1632244"/>
            <a:ext cx="2800060" cy="327951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" name="Рисунок 9" descr="роспис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005064"/>
            <a:ext cx="3810001" cy="25288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385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Затем отправить в печь - обжигать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35716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После обжига фигурку покрывают мелом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5072074"/>
            <a:ext cx="3606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И только потом расписывают яркими красками</a:t>
            </a:r>
            <a:endParaRPr lang="ru-RU" sz="2800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4541_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64259" y="-1235658"/>
            <a:ext cx="7029399" cy="9157916"/>
          </a:xfrm>
          <a:prstGeom prst="rect">
            <a:avLst/>
          </a:prstGeom>
        </p:spPr>
      </p:pic>
      <p:pic>
        <p:nvPicPr>
          <p:cNvPr id="4" name="Рисунок 3" descr="орнамент.jpg"/>
          <p:cNvPicPr>
            <a:picLocks noChangeAspect="1"/>
          </p:cNvPicPr>
          <p:nvPr/>
        </p:nvPicPr>
        <p:blipFill>
          <a:blip r:embed="rId3" cstate="print"/>
          <a:srcRect l="52141"/>
          <a:stretch>
            <a:fillRect/>
          </a:stretch>
        </p:blipFill>
        <p:spPr>
          <a:xfrm>
            <a:off x="1259632" y="2204864"/>
            <a:ext cx="1872208" cy="360597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836711"/>
            <a:ext cx="6912768" cy="56166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А узоры очень простые : круги, точки, волнистые и прямые линии, клетка.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Все цвета - яркие.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уз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842515" y="3430293"/>
            <a:ext cx="3168352" cy="2445687"/>
          </a:xfrm>
          <a:prstGeom prst="rect">
            <a:avLst/>
          </a:prstGeom>
        </p:spPr>
      </p:pic>
      <p:pic>
        <p:nvPicPr>
          <p:cNvPr id="6" name="Рисунок 5" descr="s080447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708920"/>
            <a:ext cx="2191537" cy="280831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4541_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88640"/>
            <a:ext cx="6912768" cy="18002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Вот такие красочные игрушки выходят </a:t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из рук мастериц</a:t>
            </a:r>
            <a:endParaRPr lang="ru-RU" sz="3200" b="1" i="1" dirty="0">
              <a:latin typeface="+mn-lt"/>
            </a:endParaRPr>
          </a:p>
        </p:txBody>
      </p:sp>
      <p:pic>
        <p:nvPicPr>
          <p:cNvPr id="4" name="Рисунок 3" descr="7153e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204864"/>
            <a:ext cx="5472608" cy="410445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0872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latin typeface="+mn-lt"/>
              </a:rPr>
              <a:t>Индюк</a:t>
            </a:r>
            <a:endParaRPr lang="ru-RU" sz="54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Содержимое 3" descr="индю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908720"/>
            <a:ext cx="4599500" cy="525658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Вот индюк нарядный</a:t>
            </a:r>
          </a:p>
          <a:p>
            <a:r>
              <a:rPr lang="ru-RU" sz="2000" b="1" i="1" dirty="0" smtClean="0"/>
              <a:t>Весь такой он складный.</a:t>
            </a:r>
          </a:p>
          <a:p>
            <a:r>
              <a:rPr lang="ru-RU" sz="2000" b="1" i="1" dirty="0" smtClean="0"/>
              <a:t>У большого индюка</a:t>
            </a:r>
          </a:p>
          <a:p>
            <a:r>
              <a:rPr lang="ru-RU" sz="2000" b="1" i="1" dirty="0" smtClean="0"/>
              <a:t>Все расписаны бока.</a:t>
            </a:r>
          </a:p>
          <a:p>
            <a:r>
              <a:rPr lang="ru-RU" sz="2000" b="1" i="1" dirty="0" smtClean="0"/>
              <a:t>Посмотрите – пышный хвост</a:t>
            </a:r>
          </a:p>
          <a:p>
            <a:r>
              <a:rPr lang="ru-RU" sz="2000" b="1" i="1" dirty="0" smtClean="0"/>
              <a:t>У него совсем не прост!</a:t>
            </a:r>
          </a:p>
          <a:p>
            <a:r>
              <a:rPr lang="ru-RU" sz="2000" b="1" i="1" dirty="0" smtClean="0"/>
              <a:t>Точно солнечный цветок,</a:t>
            </a:r>
          </a:p>
          <a:p>
            <a:r>
              <a:rPr lang="ru-RU" sz="2000" b="1" i="1" dirty="0" smtClean="0"/>
              <a:t>И высокий гребешок.</a:t>
            </a:r>
            <a:endParaRPr lang="ru-RU" sz="2000" b="1" i="1" dirty="0"/>
          </a:p>
        </p:txBody>
      </p:sp>
      <p:pic>
        <p:nvPicPr>
          <p:cNvPr id="6" name="Рисунок 5" descr="978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5966">
            <a:off x="899592" y="3789040"/>
            <a:ext cx="2592288" cy="278940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945</TotalTime>
  <Words>170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Дымковская игрушка</vt:lpstr>
      <vt:lpstr>Слайд 2</vt:lpstr>
      <vt:lpstr>Слайд 3</vt:lpstr>
      <vt:lpstr>Слайд 4</vt:lpstr>
      <vt:lpstr>Затем фигурку надо высушить</vt:lpstr>
      <vt:lpstr>Слайд 6</vt:lpstr>
      <vt:lpstr>Слайд 7</vt:lpstr>
      <vt:lpstr>Вот такие красочные игрушки выходят  из рук мастериц</vt:lpstr>
      <vt:lpstr>Индюк</vt:lpstr>
      <vt:lpstr>Петушки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дидактический материал по (укажите предмет, класс, тему)</dc:title>
  <dc:creator>Core2Duo</dc:creator>
  <cp:lastModifiedBy>ит</cp:lastModifiedBy>
  <cp:revision>114</cp:revision>
  <dcterms:modified xsi:type="dcterms:W3CDTF">2021-10-27T18:11:46Z</dcterms:modified>
</cp:coreProperties>
</file>