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0" r:id="rId3"/>
    <p:sldId id="259" r:id="rId4"/>
    <p:sldId id="261" r:id="rId5"/>
    <p:sldId id="263" r:id="rId6"/>
    <p:sldId id="264" r:id="rId7"/>
    <p:sldId id="266" r:id="rId8"/>
    <p:sldId id="262" r:id="rId9"/>
    <p:sldId id="265" r:id="rId10"/>
    <p:sldId id="271" r:id="rId11"/>
    <p:sldId id="270" r:id="rId12"/>
    <p:sldId id="268" r:id="rId13"/>
  </p:sldIdLst>
  <p:sldSz cx="9906000" cy="6858000" type="A4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FFFFFF"/>
    <a:srgbClr val="63C98C"/>
    <a:srgbClr val="E5F6EC"/>
    <a:srgbClr val="52D0D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533" autoAdjust="0"/>
  </p:normalViewPr>
  <p:slideViewPr>
    <p:cSldViewPr snapToGrid="0">
      <p:cViewPr varScale="1">
        <p:scale>
          <a:sx n="69" d="100"/>
          <a:sy n="69" d="100"/>
        </p:scale>
        <p:origin x="-1152" y="-10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1746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4854E0F-6B4B-43AA-B4B0-B41D41065C4B}" type="datetimeFigureOut">
              <a:rPr lang="ru-RU"/>
              <a:pPr>
                <a:defRPr/>
              </a:pPr>
              <a:t>28.10.2021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FA98021-4B3D-4A57-ABFB-20FCDA1D35FD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F52A843-2FBB-46C4-9076-8FA4165A1FA6}" type="datetimeFigureOut">
              <a:rPr lang="ru-RU"/>
              <a:pPr>
                <a:defRPr/>
              </a:pPr>
              <a:t>28.10.2021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83D9ED2F-1885-4AD1-B30C-4545537121DF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3.png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12" Type="http://schemas.openxmlformats.org/officeDocument/2006/relationships/image" Target="../media/image36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3.png"/><Relationship Id="rId4" Type="http://schemas.openxmlformats.org/officeDocument/2006/relationships/image" Target="../media/image1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7.png"/><Relationship Id="rId5" Type="http://schemas.openxmlformats.org/officeDocument/2006/relationships/image" Target="../media/image14.png"/><Relationship Id="rId10" Type="http://schemas.openxmlformats.org/officeDocument/2006/relationships/image" Target="../media/image6.png"/><Relationship Id="rId4" Type="http://schemas.openxmlformats.org/officeDocument/2006/relationships/image" Target="../media/image13.png"/><Relationship Id="rId9" Type="http://schemas.openxmlformats.org/officeDocument/2006/relationships/image" Target="../media/image5.png"/><Relationship Id="rId1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Relationship Id="rId9" Type="http://schemas.openxmlformats.org/officeDocument/2006/relationships/image" Target="../media/image40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11" Type="http://schemas.openxmlformats.org/officeDocument/2006/relationships/image" Target="../media/image11.png"/><Relationship Id="rId5" Type="http://schemas.openxmlformats.org/officeDocument/2006/relationships/image" Target="../media/image18.png"/><Relationship Id="rId1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25.png"/><Relationship Id="rId12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0.png"/><Relationship Id="rId5" Type="http://schemas.openxmlformats.org/officeDocument/2006/relationships/image" Target="../media/image23.png"/><Relationship Id="rId10" Type="http://schemas.openxmlformats.org/officeDocument/2006/relationships/image" Target="../media/image14.png"/><Relationship Id="rId4" Type="http://schemas.openxmlformats.org/officeDocument/2006/relationships/image" Target="../media/image19.png"/><Relationship Id="rId9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8.png"/><Relationship Id="rId3" Type="http://schemas.openxmlformats.org/officeDocument/2006/relationships/image" Target="../media/image19.png"/><Relationship Id="rId7" Type="http://schemas.openxmlformats.org/officeDocument/2006/relationships/image" Target="../media/image12.png"/><Relationship Id="rId12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6.png"/><Relationship Id="rId5" Type="http://schemas.openxmlformats.org/officeDocument/2006/relationships/image" Target="../media/image27.png"/><Relationship Id="rId1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26.png"/><Relationship Id="rId9" Type="http://schemas.openxmlformats.org/officeDocument/2006/relationships/image" Target="../media/image16.png"/><Relationship Id="rId1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0.png"/><Relationship Id="rId3" Type="http://schemas.openxmlformats.org/officeDocument/2006/relationships/image" Target="../media/image30.png"/><Relationship Id="rId7" Type="http://schemas.openxmlformats.org/officeDocument/2006/relationships/image" Target="../media/image13.png"/><Relationship Id="rId12" Type="http://schemas.openxmlformats.org/officeDocument/2006/relationships/image" Target="../media/image7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png"/><Relationship Id="rId11" Type="http://schemas.openxmlformats.org/officeDocument/2006/relationships/image" Target="../media/image6.png"/><Relationship Id="rId5" Type="http://schemas.openxmlformats.org/officeDocument/2006/relationships/image" Target="../media/image19.png"/><Relationship Id="rId15" Type="http://schemas.openxmlformats.org/officeDocument/2006/relationships/image" Target="../media/image31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5.png"/><Relationship Id="rId1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4.png"/><Relationship Id="rId3" Type="http://schemas.openxmlformats.org/officeDocument/2006/relationships/image" Target="../media/image19.png"/><Relationship Id="rId7" Type="http://schemas.openxmlformats.org/officeDocument/2006/relationships/image" Target="../media/image14.png"/><Relationship Id="rId12" Type="http://schemas.openxmlformats.org/officeDocument/2006/relationships/image" Target="../media/image3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32.png"/><Relationship Id="rId5" Type="http://schemas.openxmlformats.org/officeDocument/2006/relationships/image" Target="../media/image12.png"/><Relationship Id="rId10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10.png"/><Relationship Id="rId1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openxmlformats.org/officeDocument/2006/relationships/image" Target="../media/image14.png"/><Relationship Id="rId12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12.png"/><Relationship Id="rId1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7.png"/><Relationship Id="rId14" Type="http://schemas.openxmlformats.org/officeDocument/2006/relationships/image" Target="../media/image17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12" Type="http://schemas.openxmlformats.org/officeDocument/2006/relationships/image" Target="../media/image35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23.png"/><Relationship Id="rId5" Type="http://schemas.openxmlformats.org/officeDocument/2006/relationships/image" Target="../media/image12.png"/><Relationship Id="rId10" Type="http://schemas.openxmlformats.org/officeDocument/2006/relationships/image" Target="../media/image10.png"/><Relationship Id="rId4" Type="http://schemas.openxmlformats.org/officeDocument/2006/relationships/image" Target="../media/image13.png"/><Relationship Id="rId9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46505" y="1005738"/>
            <a:ext cx="6904925" cy="2754148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351042" y="3888637"/>
            <a:ext cx="2213625" cy="7175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351042" y="4766083"/>
            <a:ext cx="2213625" cy="7175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739765" y="3887142"/>
            <a:ext cx="2235393" cy="7175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739765" y="4766083"/>
            <a:ext cx="2235393" cy="7175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829721433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227138"/>
            <a:ext cx="708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50" y="5811838"/>
            <a:ext cx="1433513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3" y="30163"/>
            <a:ext cx="8763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3057">
            <a:off x="8455025" y="2987675"/>
            <a:ext cx="1166813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0" y="363538"/>
            <a:ext cx="86201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5" y="4589463"/>
            <a:ext cx="47942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513" y="1933575"/>
            <a:ext cx="811212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100" y="4629150"/>
            <a:ext cx="1443038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069975"/>
            <a:ext cx="976313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158750"/>
            <a:ext cx="652462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025" y="5121275"/>
            <a:ext cx="762000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5770563"/>
            <a:ext cx="1452563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450" y="158750"/>
            <a:ext cx="3397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46505" y="1005738"/>
            <a:ext cx="6904925" cy="2754148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351042" y="3888637"/>
            <a:ext cx="2213625" cy="7175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351042" y="4766083"/>
            <a:ext cx="2213625" cy="7175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739765" y="3887142"/>
            <a:ext cx="2235393" cy="7175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739765" y="4766083"/>
            <a:ext cx="2235393" cy="7175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025378784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901700"/>
            <a:ext cx="1071562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50" y="5811838"/>
            <a:ext cx="1433513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3" y="30163"/>
            <a:ext cx="8763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0" y="363538"/>
            <a:ext cx="86201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13" y="4405313"/>
            <a:ext cx="47625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158750"/>
            <a:ext cx="652462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450" y="158750"/>
            <a:ext cx="3397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800" y="3052763"/>
            <a:ext cx="989013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588" y="1944688"/>
            <a:ext cx="88265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963" y="4475163"/>
            <a:ext cx="1576387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1022350"/>
            <a:ext cx="787400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3314700"/>
            <a:ext cx="1054100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863" y="5019675"/>
            <a:ext cx="8763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46505" y="1005738"/>
            <a:ext cx="6904925" cy="2754148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351042" y="3888637"/>
            <a:ext cx="2213625" cy="7175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351042" y="4766083"/>
            <a:ext cx="2213625" cy="7175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0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739765" y="3887142"/>
            <a:ext cx="2235393" cy="7175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739765" y="4766083"/>
            <a:ext cx="2235393" cy="7175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587355540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_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577850"/>
            <a:ext cx="2382838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13" y="5854700"/>
            <a:ext cx="1350962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2000250"/>
            <a:ext cx="62865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225" y="4243388"/>
            <a:ext cx="361950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950" y="352425"/>
            <a:ext cx="8366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4556125"/>
            <a:ext cx="4365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425" y="3927475"/>
            <a:ext cx="2603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663" y="4338638"/>
            <a:ext cx="6096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41574" y="2868770"/>
            <a:ext cx="7004052" cy="819125"/>
          </a:xfrm>
          <a:prstGeom prst="rect">
            <a:avLst/>
          </a:prstGeom>
          <a:noFill/>
          <a:ln w="76200">
            <a:noFill/>
          </a:ln>
        </p:spPr>
        <p:txBody>
          <a:bodyPr anchor="ctr"/>
          <a:lstStyle>
            <a:lvl1pPr algn="ctr">
              <a:defRPr sz="4500" b="1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99659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2051E-6 3.33333E-6 L 0.0024 -0.75139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0" y="-37569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12821E-7 2.96296E-6 L -5.12821E-7 -0.25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85185E-6 L -0.00064 -0.3882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0" y="-19421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41E-6 -1.85185E-6 L -0.01073 -0.77222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00" y="-386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8205666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51563909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1249363"/>
            <a:ext cx="795338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388938"/>
            <a:ext cx="962025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3252788"/>
            <a:ext cx="765175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8" y="3286125"/>
            <a:ext cx="966787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263" y="2306638"/>
            <a:ext cx="779462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4667250"/>
            <a:ext cx="1385888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1249363"/>
            <a:ext cx="8239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5821363"/>
            <a:ext cx="139700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8" y="4495800"/>
            <a:ext cx="5905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13" y="642938"/>
            <a:ext cx="688975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913" y="184150"/>
            <a:ext cx="3444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215900"/>
            <a:ext cx="62388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458788"/>
            <a:ext cx="6350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357857" y="1031120"/>
            <a:ext cx="6904925" cy="2754148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351042" y="3888637"/>
            <a:ext cx="2213625" cy="7175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351042" y="4766083"/>
            <a:ext cx="2213625" cy="7175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739765" y="3887142"/>
            <a:ext cx="2235393" cy="7175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739765" y="4766083"/>
            <a:ext cx="2235393" cy="7175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45570162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388" y="1203325"/>
            <a:ext cx="987425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1190625"/>
            <a:ext cx="7461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1162050"/>
            <a:ext cx="5937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3435350"/>
            <a:ext cx="839787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751388"/>
            <a:ext cx="465138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878513"/>
            <a:ext cx="1274763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63" y="20638"/>
            <a:ext cx="841375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88" y="171450"/>
            <a:ext cx="265112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13" y="419100"/>
            <a:ext cx="85566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788" y="512763"/>
            <a:ext cx="635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5899">
            <a:off x="8493125" y="2890838"/>
            <a:ext cx="1225550" cy="175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063" y="2249488"/>
            <a:ext cx="555625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563" y="4641850"/>
            <a:ext cx="1446212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4513263"/>
            <a:ext cx="43815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46505" y="1005738"/>
            <a:ext cx="6904925" cy="2754148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351042" y="3888637"/>
            <a:ext cx="2213625" cy="7175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351042" y="4766083"/>
            <a:ext cx="2213625" cy="7175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0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739765" y="3887142"/>
            <a:ext cx="2235393" cy="7175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739765" y="4766083"/>
            <a:ext cx="2235393" cy="7175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5981735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227138"/>
            <a:ext cx="708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50" y="5811838"/>
            <a:ext cx="1433513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4589463"/>
            <a:ext cx="509588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438" y="169863"/>
            <a:ext cx="452437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5211763"/>
            <a:ext cx="804863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4789488"/>
            <a:ext cx="573087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3" y="30163"/>
            <a:ext cx="8763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3057">
            <a:off x="8455025" y="2987675"/>
            <a:ext cx="1166813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0" y="363538"/>
            <a:ext cx="86201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5" y="4589463"/>
            <a:ext cx="47942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513" y="1933575"/>
            <a:ext cx="811212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100" y="4629150"/>
            <a:ext cx="1443038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46505" y="1005738"/>
            <a:ext cx="6904925" cy="2754148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351042" y="3888637"/>
            <a:ext cx="2213625" cy="7175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351042" y="4766083"/>
            <a:ext cx="2213625" cy="7175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739765" y="3887142"/>
            <a:ext cx="2235393" cy="7175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739765" y="4766083"/>
            <a:ext cx="2235393" cy="7175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43600250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13" y="5854700"/>
            <a:ext cx="1350962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4613275"/>
            <a:ext cx="503238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5084763"/>
            <a:ext cx="769937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88" y="271463"/>
            <a:ext cx="14335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975" y="161925"/>
            <a:ext cx="62865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913" y="365125"/>
            <a:ext cx="36195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800" y="3052763"/>
            <a:ext cx="989013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1163638"/>
            <a:ext cx="7620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950" y="352425"/>
            <a:ext cx="8366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588" y="1944688"/>
            <a:ext cx="88265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4462463"/>
            <a:ext cx="1576388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650" y="4560888"/>
            <a:ext cx="644525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0" y="4591050"/>
            <a:ext cx="4365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1108075"/>
            <a:ext cx="61595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46505" y="1005738"/>
            <a:ext cx="6904925" cy="2754148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351042" y="3888637"/>
            <a:ext cx="2213625" cy="7175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351042" y="4766083"/>
            <a:ext cx="2213625" cy="7175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739765" y="3887142"/>
            <a:ext cx="2235393" cy="7175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739765" y="4766083"/>
            <a:ext cx="2235393" cy="7175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30739081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1046163"/>
            <a:ext cx="1058862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139700"/>
            <a:ext cx="619125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13" y="5854700"/>
            <a:ext cx="1350962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4613275"/>
            <a:ext cx="503238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5084763"/>
            <a:ext cx="769937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975" y="161925"/>
            <a:ext cx="62865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913" y="365125"/>
            <a:ext cx="36195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800" y="3052763"/>
            <a:ext cx="989013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950" y="352425"/>
            <a:ext cx="8366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588" y="1944688"/>
            <a:ext cx="88265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4462463"/>
            <a:ext cx="1576388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0" y="4591050"/>
            <a:ext cx="4365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1108075"/>
            <a:ext cx="61595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813" y="5662613"/>
            <a:ext cx="105092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46505" y="1005738"/>
            <a:ext cx="6904925" cy="2754148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351042" y="3888637"/>
            <a:ext cx="2213625" cy="7175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351042" y="4766083"/>
            <a:ext cx="2213625" cy="7175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739765" y="3887142"/>
            <a:ext cx="2235393" cy="7175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739765" y="4766083"/>
            <a:ext cx="2235393" cy="7175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44811981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13" y="5854700"/>
            <a:ext cx="1350962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4613275"/>
            <a:ext cx="503238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975" y="161925"/>
            <a:ext cx="62865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50800"/>
            <a:ext cx="36195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800" y="3052763"/>
            <a:ext cx="989013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950" y="352425"/>
            <a:ext cx="8366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4462463"/>
            <a:ext cx="1576388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0" y="4591050"/>
            <a:ext cx="4365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1108075"/>
            <a:ext cx="61595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850" y="2201863"/>
            <a:ext cx="61595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5854700"/>
            <a:ext cx="12255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3676650"/>
            <a:ext cx="9144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1006475"/>
            <a:ext cx="1014412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46505" y="1005738"/>
            <a:ext cx="6904925" cy="2754148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351042" y="3888637"/>
            <a:ext cx="2213625" cy="7175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351042" y="4766083"/>
            <a:ext cx="2213625" cy="7175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739765" y="3887142"/>
            <a:ext cx="2235393" cy="7175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0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739765" y="4766083"/>
            <a:ext cx="2235393" cy="7175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4251726706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13" y="5854700"/>
            <a:ext cx="1350962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2606675"/>
            <a:ext cx="504825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975" y="161925"/>
            <a:ext cx="62865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50800"/>
            <a:ext cx="360362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800" y="3052763"/>
            <a:ext cx="989013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950" y="352425"/>
            <a:ext cx="8366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588" y="1944688"/>
            <a:ext cx="88265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4462463"/>
            <a:ext cx="1576388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1108075"/>
            <a:ext cx="61595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4556125"/>
            <a:ext cx="4365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5343525"/>
            <a:ext cx="714375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3105150"/>
            <a:ext cx="5095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325" y="1909763"/>
            <a:ext cx="633413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1006475"/>
            <a:ext cx="1014412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46505" y="1005738"/>
            <a:ext cx="6904925" cy="2754148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351042" y="3888637"/>
            <a:ext cx="2213625" cy="7175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351042" y="4766083"/>
            <a:ext cx="2213625" cy="7175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739765" y="3887142"/>
            <a:ext cx="2235393" cy="7175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739765" y="4766083"/>
            <a:ext cx="2235393" cy="7175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425964104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993775"/>
            <a:ext cx="109855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13" y="5854700"/>
            <a:ext cx="1350962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975" y="161925"/>
            <a:ext cx="62865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50800"/>
            <a:ext cx="360362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800" y="3052763"/>
            <a:ext cx="989013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950" y="352425"/>
            <a:ext cx="8366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588" y="1944688"/>
            <a:ext cx="88265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4462463"/>
            <a:ext cx="1576388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4556125"/>
            <a:ext cx="4365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3338513"/>
            <a:ext cx="657225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475" y="827088"/>
            <a:ext cx="9271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46505" y="1005738"/>
            <a:ext cx="6904925" cy="2754148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351042" y="3888637"/>
            <a:ext cx="2213625" cy="7175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351042" y="4766083"/>
            <a:ext cx="2213625" cy="7175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739765" y="3887142"/>
            <a:ext cx="2235393" cy="7175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739765" y="4766083"/>
            <a:ext cx="2235393" cy="7175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28199489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693" r:id="rId13"/>
    <p:sldLayoutId id="2147483694" r:id="rId14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openxmlformats.org/officeDocument/2006/relationships/image" Target="../media/image14.png"/><Relationship Id="rId12" Type="http://schemas.openxmlformats.org/officeDocument/2006/relationships/image" Target="../media/image83.png"/><Relationship Id="rId2" Type="http://schemas.openxmlformats.org/officeDocument/2006/relationships/image" Target="../media/image9.png"/><Relationship Id="rId16" Type="http://schemas.openxmlformats.org/officeDocument/2006/relationships/image" Target="../media/image8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12.png"/><Relationship Id="rId15" Type="http://schemas.openxmlformats.org/officeDocument/2006/relationships/image" Target="../media/image84.png"/><Relationship Id="rId10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7.png"/><Relationship Id="rId1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audio" Target="../media/audio1.wav"/><Relationship Id="rId18" Type="http://schemas.openxmlformats.org/officeDocument/2006/relationships/image" Target="../media/image45.emf"/><Relationship Id="rId3" Type="http://schemas.openxmlformats.org/officeDocument/2006/relationships/image" Target="../media/image9.png"/><Relationship Id="rId7" Type="http://schemas.openxmlformats.org/officeDocument/2006/relationships/image" Target="../media/image25.png"/><Relationship Id="rId12" Type="http://schemas.openxmlformats.org/officeDocument/2006/relationships/image" Target="../media/image7.png"/><Relationship Id="rId17" Type="http://schemas.openxmlformats.org/officeDocument/2006/relationships/image" Target="../media/image44.emf"/><Relationship Id="rId2" Type="http://schemas.openxmlformats.org/officeDocument/2006/relationships/image" Target="../media/image22.png"/><Relationship Id="rId16" Type="http://schemas.openxmlformats.org/officeDocument/2006/relationships/image" Target="../media/image4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1.png"/><Relationship Id="rId5" Type="http://schemas.openxmlformats.org/officeDocument/2006/relationships/image" Target="../media/image23.png"/><Relationship Id="rId15" Type="http://schemas.openxmlformats.org/officeDocument/2006/relationships/image" Target="../media/image42.emf"/><Relationship Id="rId10" Type="http://schemas.openxmlformats.org/officeDocument/2006/relationships/image" Target="../media/image10.png"/><Relationship Id="rId4" Type="http://schemas.openxmlformats.org/officeDocument/2006/relationships/image" Target="../media/image19.png"/><Relationship Id="rId9" Type="http://schemas.openxmlformats.org/officeDocument/2006/relationships/image" Target="../media/image5.png"/><Relationship Id="rId1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7.png"/><Relationship Id="rId3" Type="http://schemas.openxmlformats.org/officeDocument/2006/relationships/image" Target="../media/image17.png"/><Relationship Id="rId7" Type="http://schemas.openxmlformats.org/officeDocument/2006/relationships/image" Target="../media/image13.png"/><Relationship Id="rId12" Type="http://schemas.openxmlformats.org/officeDocument/2006/relationships/image" Target="../media/image21.png"/><Relationship Id="rId2" Type="http://schemas.openxmlformats.org/officeDocument/2006/relationships/image" Target="../media/image16.png"/><Relationship Id="rId16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5.png"/><Relationship Id="rId5" Type="http://schemas.openxmlformats.org/officeDocument/2006/relationships/image" Target="../media/image19.png"/><Relationship Id="rId15" Type="http://schemas.openxmlformats.org/officeDocument/2006/relationships/audio" Target="../media/audio1.wav"/><Relationship Id="rId10" Type="http://schemas.openxmlformats.org/officeDocument/2006/relationships/image" Target="../media/image11.png"/><Relationship Id="rId4" Type="http://schemas.openxmlformats.org/officeDocument/2006/relationships/image" Target="../media/image18.png"/><Relationship Id="rId9" Type="http://schemas.openxmlformats.org/officeDocument/2006/relationships/image" Target="../media/image14.png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8.png"/><Relationship Id="rId18" Type="http://schemas.openxmlformats.org/officeDocument/2006/relationships/image" Target="../media/image49.png"/><Relationship Id="rId3" Type="http://schemas.openxmlformats.org/officeDocument/2006/relationships/image" Target="../media/image19.png"/><Relationship Id="rId21" Type="http://schemas.openxmlformats.org/officeDocument/2006/relationships/image" Target="../media/image52.jpeg"/><Relationship Id="rId7" Type="http://schemas.openxmlformats.org/officeDocument/2006/relationships/image" Target="../media/image12.png"/><Relationship Id="rId12" Type="http://schemas.openxmlformats.org/officeDocument/2006/relationships/image" Target="../media/image7.png"/><Relationship Id="rId17" Type="http://schemas.openxmlformats.org/officeDocument/2006/relationships/image" Target="../media/image48.jpeg"/><Relationship Id="rId2" Type="http://schemas.openxmlformats.org/officeDocument/2006/relationships/image" Target="../media/image9.png"/><Relationship Id="rId16" Type="http://schemas.openxmlformats.org/officeDocument/2006/relationships/image" Target="../media/image47.png"/><Relationship Id="rId20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6.png"/><Relationship Id="rId5" Type="http://schemas.openxmlformats.org/officeDocument/2006/relationships/image" Target="../media/image27.png"/><Relationship Id="rId15" Type="http://schemas.openxmlformats.org/officeDocument/2006/relationships/image" Target="../media/image11.png"/><Relationship Id="rId10" Type="http://schemas.openxmlformats.org/officeDocument/2006/relationships/image" Target="../media/image14.png"/><Relationship Id="rId19" Type="http://schemas.openxmlformats.org/officeDocument/2006/relationships/image" Target="../media/image50.jpeg"/><Relationship Id="rId4" Type="http://schemas.openxmlformats.org/officeDocument/2006/relationships/image" Target="../media/image26.png"/><Relationship Id="rId9" Type="http://schemas.openxmlformats.org/officeDocument/2006/relationships/image" Target="../media/image16.png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1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1.png"/><Relationship Id="rId2" Type="http://schemas.openxmlformats.org/officeDocument/2006/relationships/image" Target="../media/image29.png"/><Relationship Id="rId16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0.png"/><Relationship Id="rId5" Type="http://schemas.openxmlformats.org/officeDocument/2006/relationships/image" Target="../media/image26.png"/><Relationship Id="rId15" Type="http://schemas.openxmlformats.org/officeDocument/2006/relationships/image" Target="../media/image53.jpeg"/><Relationship Id="rId10" Type="http://schemas.openxmlformats.org/officeDocument/2006/relationships/image" Target="../media/image7.png"/><Relationship Id="rId4" Type="http://schemas.openxmlformats.org/officeDocument/2006/relationships/image" Target="../media/image19.png"/><Relationship Id="rId9" Type="http://schemas.openxmlformats.org/officeDocument/2006/relationships/image" Target="../media/image6.png"/><Relationship Id="rId1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image" Target="../media/image61.jpeg"/><Relationship Id="rId18" Type="http://schemas.openxmlformats.org/officeDocument/2006/relationships/image" Target="../media/image66.jpeg"/><Relationship Id="rId3" Type="http://schemas.openxmlformats.org/officeDocument/2006/relationships/image" Target="../media/image13.png"/><Relationship Id="rId7" Type="http://schemas.openxmlformats.org/officeDocument/2006/relationships/image" Target="../media/image55.jpeg"/><Relationship Id="rId12" Type="http://schemas.openxmlformats.org/officeDocument/2006/relationships/image" Target="../media/image60.png"/><Relationship Id="rId17" Type="http://schemas.openxmlformats.org/officeDocument/2006/relationships/image" Target="../media/image65.jpeg"/><Relationship Id="rId2" Type="http://schemas.openxmlformats.org/officeDocument/2006/relationships/image" Target="../media/image19.png"/><Relationship Id="rId16" Type="http://schemas.openxmlformats.org/officeDocument/2006/relationships/image" Target="../media/image6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59.jpeg"/><Relationship Id="rId5" Type="http://schemas.openxmlformats.org/officeDocument/2006/relationships/image" Target="../media/image25.png"/><Relationship Id="rId15" Type="http://schemas.openxmlformats.org/officeDocument/2006/relationships/image" Target="../media/image63.jpeg"/><Relationship Id="rId10" Type="http://schemas.openxmlformats.org/officeDocument/2006/relationships/image" Target="../media/image58.jpeg"/><Relationship Id="rId4" Type="http://schemas.openxmlformats.org/officeDocument/2006/relationships/image" Target="../media/image12.png"/><Relationship Id="rId9" Type="http://schemas.openxmlformats.org/officeDocument/2006/relationships/image" Target="../media/image57.jpeg"/><Relationship Id="rId14" Type="http://schemas.openxmlformats.org/officeDocument/2006/relationships/image" Target="../media/image6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67.jpe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3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7.png"/><Relationship Id="rId5" Type="http://schemas.openxmlformats.org/officeDocument/2006/relationships/image" Target="../media/image14.png"/><Relationship Id="rId10" Type="http://schemas.openxmlformats.org/officeDocument/2006/relationships/audio" Target="../media/audio1.wav"/><Relationship Id="rId4" Type="http://schemas.openxmlformats.org/officeDocument/2006/relationships/image" Target="../media/image13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4.png"/><Relationship Id="rId18" Type="http://schemas.openxmlformats.org/officeDocument/2006/relationships/image" Target="../media/image70.jpeg"/><Relationship Id="rId3" Type="http://schemas.openxmlformats.org/officeDocument/2006/relationships/image" Target="../media/image19.png"/><Relationship Id="rId7" Type="http://schemas.openxmlformats.org/officeDocument/2006/relationships/image" Target="../media/image14.png"/><Relationship Id="rId12" Type="http://schemas.openxmlformats.org/officeDocument/2006/relationships/image" Target="../media/image33.png"/><Relationship Id="rId17" Type="http://schemas.openxmlformats.org/officeDocument/2006/relationships/image" Target="../media/image69.png"/><Relationship Id="rId2" Type="http://schemas.openxmlformats.org/officeDocument/2006/relationships/image" Target="../media/image9.png"/><Relationship Id="rId16" Type="http://schemas.openxmlformats.org/officeDocument/2006/relationships/image" Target="../media/image6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32.png"/><Relationship Id="rId5" Type="http://schemas.openxmlformats.org/officeDocument/2006/relationships/image" Target="../media/image12.png"/><Relationship Id="rId15" Type="http://schemas.openxmlformats.org/officeDocument/2006/relationships/audio" Target="../media/audio1.wav"/><Relationship Id="rId10" Type="http://schemas.openxmlformats.org/officeDocument/2006/relationships/image" Target="../media/image11.png"/><Relationship Id="rId19" Type="http://schemas.openxmlformats.org/officeDocument/2006/relationships/image" Target="../media/image71.png"/><Relationship Id="rId4" Type="http://schemas.openxmlformats.org/officeDocument/2006/relationships/image" Target="../media/image13.png"/><Relationship Id="rId9" Type="http://schemas.openxmlformats.org/officeDocument/2006/relationships/image" Target="../media/image10.png"/><Relationship Id="rId1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jpeg"/><Relationship Id="rId3" Type="http://schemas.openxmlformats.org/officeDocument/2006/relationships/image" Target="../media/image13.png"/><Relationship Id="rId7" Type="http://schemas.openxmlformats.org/officeDocument/2006/relationships/image" Target="../media/image73.jpeg"/><Relationship Id="rId12" Type="http://schemas.openxmlformats.org/officeDocument/2006/relationships/image" Target="../media/image78.jpeg"/><Relationship Id="rId2" Type="http://schemas.openxmlformats.org/officeDocument/2006/relationships/image" Target="../media/image9.png"/><Relationship Id="rId16" Type="http://schemas.openxmlformats.org/officeDocument/2006/relationships/image" Target="../media/image82.jpe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11" Type="http://schemas.openxmlformats.org/officeDocument/2006/relationships/image" Target="../media/image77.jpeg"/><Relationship Id="rId5" Type="http://schemas.openxmlformats.org/officeDocument/2006/relationships/image" Target="../media/image72.png"/><Relationship Id="rId15" Type="http://schemas.openxmlformats.org/officeDocument/2006/relationships/image" Target="../media/image81.jpeg"/><Relationship Id="rId10" Type="http://schemas.openxmlformats.org/officeDocument/2006/relationships/image" Target="../media/image76.jpeg"/><Relationship Id="rId4" Type="http://schemas.openxmlformats.org/officeDocument/2006/relationships/image" Target="../media/image12.png"/><Relationship Id="rId9" Type="http://schemas.openxmlformats.org/officeDocument/2006/relationships/image" Target="../media/image75.jpeg"/><Relationship Id="rId14" Type="http://schemas.openxmlformats.org/officeDocument/2006/relationships/image" Target="../media/image8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6200" y="1006475"/>
            <a:ext cx="6905625" cy="2752725"/>
          </a:xfrm>
          <a:ln w="28575">
            <a:solidFill>
              <a:srgbClr val="63C98C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altLang="en-US" sz="5600" b="1" smtClean="0">
                <a:solidFill>
                  <a:srgbClr val="2E75B6"/>
                </a:solidFill>
              </a:rPr>
              <a:t>Звук и буква Ш.</a:t>
            </a:r>
          </a:p>
        </p:txBody>
      </p:sp>
      <p:pic>
        <p:nvPicPr>
          <p:cNvPr id="19458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1249363"/>
            <a:ext cx="795338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3252788"/>
            <a:ext cx="765175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8" y="3286125"/>
            <a:ext cx="966787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263" y="2306638"/>
            <a:ext cx="779462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4667250"/>
            <a:ext cx="1385888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1249363"/>
            <a:ext cx="8239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5821363"/>
            <a:ext cx="139700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8" y="4495800"/>
            <a:ext cx="5905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13" y="642938"/>
            <a:ext cx="688975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363" y="3816350"/>
            <a:ext cx="854075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215900"/>
            <a:ext cx="62388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458788"/>
            <a:ext cx="6350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рямоугольник 22">
            <a:hlinkClick r:id="" action="ppaction://hlinkshowjump?jump=nextslide">
              <a:snd r:embed="rId14" name="chimes.wav"/>
            </a:hlinkClick>
          </p:cNvPr>
          <p:cNvSpPr/>
          <p:nvPr/>
        </p:nvSpPr>
        <p:spPr>
          <a:xfrm>
            <a:off x="155575" y="158750"/>
            <a:ext cx="2255838" cy="490538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en-US" sz="1900">
                <a:solidFill>
                  <a:srgbClr val="2E75B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Коррекция речи.</a:t>
            </a:r>
          </a:p>
        </p:txBody>
      </p:sp>
      <p:sp>
        <p:nvSpPr>
          <p:cNvPr id="3" name="Прямоугольник 22">
            <a:hlinkClick r:id="" action="ppaction://hlinkshowjump?jump=nextslide">
              <a:snd r:embed="rId14" name="chimes.wav"/>
            </a:hlinkClick>
          </p:cNvPr>
          <p:cNvSpPr/>
          <p:nvPr/>
        </p:nvSpPr>
        <p:spPr>
          <a:xfrm>
            <a:off x="6875463" y="112713"/>
            <a:ext cx="2855912" cy="490537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en-US" sz="1900">
                <a:solidFill>
                  <a:srgbClr val="2E75B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МБДОУ №73 «Городок»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750" y="254000"/>
            <a:ext cx="9005888" cy="600075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defTabSz="685800">
              <a:lnSpc>
                <a:spcPct val="90000"/>
              </a:lnSpc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defTabSz="685800">
              <a:lnSpc>
                <a:spcPct val="90000"/>
              </a:lnSpc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defTabSz="685800">
              <a:lnSpc>
                <a:spcPct val="90000"/>
              </a:lnSpc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defTabSz="685800">
              <a:lnSpc>
                <a:spcPct val="90000"/>
              </a:lnSpc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defTabSz="685800">
              <a:lnSpc>
                <a:spcPct val="90000"/>
              </a:lnSpc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ru-RU" altLang="en-US" sz="2800" b="1" smtClean="0"/>
              <a:t>Звуковой анализ слова ДУШ</a:t>
            </a:r>
            <a:r>
              <a:rPr lang="ru-RU" altLang="en-US" sz="2800" smtClean="0"/>
              <a:t>, выкладывание схемы</a:t>
            </a:r>
            <a:r>
              <a:rPr lang="ru-RU" altLang="en-US" smtClean="0"/>
              <a:t> слова.</a:t>
            </a:r>
          </a:p>
        </p:txBody>
      </p:sp>
      <p:sp>
        <p:nvSpPr>
          <p:cNvPr id="21" name="Текст 3"/>
          <p:cNvSpPr txBox="1">
            <a:spLocks/>
          </p:cNvSpPr>
          <p:nvPr/>
        </p:nvSpPr>
        <p:spPr bwMode="auto">
          <a:xfrm>
            <a:off x="804863" y="1036638"/>
            <a:ext cx="8399462" cy="48450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/>
          <a:lstStyle>
            <a:lvl1pPr marL="342900" indent="-3429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800100" indent="-3429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257300" indent="-3429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714500" indent="-3429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71700" indent="-3429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628900" indent="-3429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86100" indent="-3429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43300" indent="-3429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000500" indent="-3429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ru-RU" altLang="ru-RU" sz="2800">
                <a:latin typeface="Arial" panose="020B0604020202020204" pitchFamily="34" charset="0"/>
              </a:rPr>
              <a:t>Какой 1-ый звук в слове ДУШ? Звук </a:t>
            </a:r>
            <a:r>
              <a:rPr lang="en-US" altLang="ru-RU" sz="2800">
                <a:latin typeface="Arial" panose="020B0604020202020204" pitchFamily="34" charset="0"/>
              </a:rPr>
              <a:t>[</a:t>
            </a:r>
            <a:r>
              <a:rPr lang="ru-RU" altLang="ru-RU" sz="2800">
                <a:latin typeface="Arial" panose="020B0604020202020204" pitchFamily="34" charset="0"/>
              </a:rPr>
              <a:t>Д</a:t>
            </a:r>
            <a:r>
              <a:rPr lang="en-US" altLang="ru-RU" sz="2800">
                <a:latin typeface="Arial" panose="020B0604020202020204" pitchFamily="34" charset="0"/>
              </a:rPr>
              <a:t>]</a:t>
            </a:r>
            <a:r>
              <a:rPr lang="ru-RU" altLang="ru-RU" sz="2800">
                <a:latin typeface="Arial" panose="020B0604020202020204" pitchFamily="34" charset="0"/>
              </a:rPr>
              <a:t> какой?</a:t>
            </a:r>
          </a:p>
          <a:p>
            <a: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ru-RU" altLang="ru-RU" i="1">
                <a:latin typeface="Arial" panose="020B0604020202020204" pitchFamily="34" charset="0"/>
              </a:rPr>
              <a:t>(Звук </a:t>
            </a:r>
            <a:r>
              <a:rPr lang="en-US" altLang="ru-RU" i="1">
                <a:latin typeface="Arial" panose="020B0604020202020204" pitchFamily="34" charset="0"/>
              </a:rPr>
              <a:t>[</a:t>
            </a:r>
            <a:r>
              <a:rPr lang="ru-RU" altLang="ru-RU" i="1">
                <a:latin typeface="Arial" panose="020B0604020202020204" pitchFamily="34" charset="0"/>
              </a:rPr>
              <a:t>Д</a:t>
            </a:r>
            <a:r>
              <a:rPr lang="en-US" altLang="ru-RU" i="1">
                <a:latin typeface="Arial" panose="020B0604020202020204" pitchFamily="34" charset="0"/>
              </a:rPr>
              <a:t>]</a:t>
            </a:r>
            <a:r>
              <a:rPr lang="ru-RU" altLang="ru-RU" i="1">
                <a:latin typeface="Arial" panose="020B0604020202020204" pitchFamily="34" charset="0"/>
              </a:rPr>
              <a:t> – он согласный, твердый, обозначается синим цветом)</a:t>
            </a:r>
            <a:r>
              <a:rPr lang="ru-RU" altLang="ru-RU" sz="2800"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endParaRPr lang="ru-RU" altLang="ru-RU" sz="1000">
              <a:latin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ru-RU" altLang="ru-RU" sz="2800">
                <a:latin typeface="Arial" panose="020B0604020202020204" pitchFamily="34" charset="0"/>
              </a:rPr>
              <a:t> Какой 2-ой звук в слове ДУШ? Звук </a:t>
            </a:r>
            <a:r>
              <a:rPr lang="en-US" altLang="ru-RU" sz="2800">
                <a:latin typeface="Arial" panose="020B0604020202020204" pitchFamily="34" charset="0"/>
              </a:rPr>
              <a:t>[</a:t>
            </a:r>
            <a:r>
              <a:rPr lang="ru-RU" altLang="ru-RU" sz="2800">
                <a:latin typeface="Arial" panose="020B0604020202020204" pitchFamily="34" charset="0"/>
              </a:rPr>
              <a:t>У</a:t>
            </a:r>
            <a:r>
              <a:rPr lang="en-US" altLang="ru-RU" sz="2800">
                <a:latin typeface="Arial" panose="020B0604020202020204" pitchFamily="34" charset="0"/>
              </a:rPr>
              <a:t>]</a:t>
            </a:r>
            <a:r>
              <a:rPr lang="ru-RU" altLang="ru-RU" sz="2800">
                <a:latin typeface="Arial" panose="020B0604020202020204" pitchFamily="34" charset="0"/>
              </a:rPr>
              <a:t> какой?</a:t>
            </a:r>
          </a:p>
          <a:p>
            <a:r>
              <a:rPr lang="ru-RU" altLang="ru-RU" i="1">
                <a:latin typeface="Arial" panose="020B0604020202020204" pitchFamily="34" charset="0"/>
              </a:rPr>
              <a:t>(Звук </a:t>
            </a:r>
            <a:r>
              <a:rPr lang="en-US" altLang="ru-RU" i="1">
                <a:latin typeface="Arial" panose="020B0604020202020204" pitchFamily="34" charset="0"/>
              </a:rPr>
              <a:t>[</a:t>
            </a:r>
            <a:r>
              <a:rPr lang="ru-RU" altLang="ru-RU" i="1">
                <a:latin typeface="Arial" panose="020B0604020202020204" pitchFamily="34" charset="0"/>
              </a:rPr>
              <a:t>У</a:t>
            </a:r>
            <a:r>
              <a:rPr lang="en-US" altLang="ru-RU" i="1">
                <a:latin typeface="Arial" panose="020B0604020202020204" pitchFamily="34" charset="0"/>
              </a:rPr>
              <a:t>]</a:t>
            </a:r>
            <a:r>
              <a:rPr lang="ru-RU" altLang="ru-RU" i="1">
                <a:latin typeface="Arial" panose="020B0604020202020204" pitchFamily="34" charset="0"/>
              </a:rPr>
              <a:t> – он гласный, обозначается красным цветом цветом)</a:t>
            </a:r>
            <a:r>
              <a:rPr lang="ru-RU" altLang="ru-RU">
                <a:latin typeface="Arial" panose="020B0604020202020204" pitchFamily="34" charset="0"/>
              </a:rPr>
              <a:t> </a:t>
            </a:r>
          </a:p>
          <a:p>
            <a:endParaRPr lang="ru-RU" altLang="ru-RU" sz="1000">
              <a:latin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ru-RU" altLang="ru-RU" sz="2800">
                <a:latin typeface="Arial" panose="020B0604020202020204" pitchFamily="34" charset="0"/>
              </a:rPr>
              <a:t> Какой 3-ий звук в слове ДУШ? Звук </a:t>
            </a:r>
            <a:r>
              <a:rPr lang="en-US" altLang="ru-RU" sz="2800">
                <a:latin typeface="Arial" panose="020B0604020202020204" pitchFamily="34" charset="0"/>
              </a:rPr>
              <a:t>[</a:t>
            </a:r>
            <a:r>
              <a:rPr lang="ru-RU" altLang="ru-RU" sz="2800">
                <a:latin typeface="Arial" panose="020B0604020202020204" pitchFamily="34" charset="0"/>
              </a:rPr>
              <a:t>Ш</a:t>
            </a:r>
            <a:r>
              <a:rPr lang="en-US" altLang="ru-RU" sz="2800">
                <a:latin typeface="Arial" panose="020B0604020202020204" pitchFamily="34" charset="0"/>
              </a:rPr>
              <a:t>]</a:t>
            </a:r>
            <a:r>
              <a:rPr lang="ru-RU" altLang="ru-RU" sz="2800">
                <a:latin typeface="Arial" panose="020B0604020202020204" pitchFamily="34" charset="0"/>
              </a:rPr>
              <a:t> какой?</a:t>
            </a:r>
          </a:p>
          <a:p>
            <a:r>
              <a:rPr lang="ru-RU" altLang="ru-RU" i="1">
                <a:latin typeface="Arial" panose="020B0604020202020204" pitchFamily="34" charset="0"/>
              </a:rPr>
              <a:t>(Звук </a:t>
            </a:r>
            <a:r>
              <a:rPr lang="en-US" altLang="ru-RU" i="1">
                <a:latin typeface="Arial" panose="020B0604020202020204" pitchFamily="34" charset="0"/>
              </a:rPr>
              <a:t>[</a:t>
            </a:r>
            <a:r>
              <a:rPr lang="ru-RU" altLang="ru-RU" i="1">
                <a:latin typeface="Arial" panose="020B0604020202020204" pitchFamily="34" charset="0"/>
              </a:rPr>
              <a:t>Ш</a:t>
            </a:r>
            <a:r>
              <a:rPr lang="en-US" altLang="ru-RU" i="1">
                <a:latin typeface="Arial" panose="020B0604020202020204" pitchFamily="34" charset="0"/>
              </a:rPr>
              <a:t>]</a:t>
            </a:r>
            <a:r>
              <a:rPr lang="ru-RU" altLang="ru-RU" i="1">
                <a:latin typeface="Arial" panose="020B0604020202020204" pitchFamily="34" charset="0"/>
              </a:rPr>
              <a:t> – он согласный, твердый, обозначается синим цветом)</a:t>
            </a:r>
            <a:r>
              <a:rPr lang="ru-RU" altLang="ru-RU">
                <a:latin typeface="Arial" panose="020B0604020202020204" pitchFamily="34" charset="0"/>
              </a:rPr>
              <a:t> </a:t>
            </a:r>
          </a:p>
          <a:p>
            <a:endParaRPr lang="ru-RU" altLang="ru-RU" sz="1000">
              <a:latin typeface="Arial" panose="020B0604020202020204" pitchFamily="34" charset="0"/>
            </a:endParaRPr>
          </a:p>
          <a:p>
            <a:r>
              <a:rPr lang="ru-RU" altLang="ru-RU" sz="2800">
                <a:latin typeface="Arial" panose="020B0604020202020204" pitchFamily="34" charset="0"/>
              </a:rPr>
              <a:t>Выложите с ребенком схему слова на столе.</a:t>
            </a:r>
            <a:r>
              <a:rPr lang="ru-RU" altLang="ru-RU">
                <a:latin typeface="Arial" panose="020B0604020202020204" pitchFamily="34" charset="0"/>
              </a:rPr>
              <a:t> </a:t>
            </a:r>
          </a:p>
          <a:p>
            <a:r>
              <a:rPr lang="ru-RU" altLang="ru-RU" sz="1000">
                <a:latin typeface="Arial" panose="020B0604020202020204" pitchFamily="34" charset="0"/>
              </a:rPr>
              <a:t>(когда выложите схему слова, нажмите на мышку или пробел, и на экране появится схема слова, проверьте правильно ли вы сделали)</a:t>
            </a:r>
          </a:p>
          <a:p>
            <a: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endParaRPr lang="ru-RU" altLang="en-US" sz="2800">
              <a:latin typeface="Arial" panose="020B0604020202020204" pitchFamily="34" charset="0"/>
            </a:endParaRPr>
          </a:p>
        </p:txBody>
      </p:sp>
      <p:sp>
        <p:nvSpPr>
          <p:cNvPr id="44038" name="Rectangle 6"/>
          <p:cNvSpPr>
            <a:spLocks noChangeAspect="1" noChangeArrowheads="1"/>
          </p:cNvSpPr>
          <p:nvPr/>
        </p:nvSpPr>
        <p:spPr bwMode="auto">
          <a:xfrm>
            <a:off x="3124200" y="4652963"/>
            <a:ext cx="917575" cy="91757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9" name="Rectangle 7"/>
          <p:cNvSpPr>
            <a:spLocks noChangeAspect="1" noChangeArrowheads="1"/>
          </p:cNvSpPr>
          <p:nvPr/>
        </p:nvSpPr>
        <p:spPr bwMode="auto">
          <a:xfrm>
            <a:off x="4044950" y="4657725"/>
            <a:ext cx="917575" cy="917575"/>
          </a:xfrm>
          <a:prstGeom prst="rect">
            <a:avLst/>
          </a:prstGeom>
          <a:solidFill>
            <a:srgbClr val="FF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0" name="Rectangle 8"/>
          <p:cNvSpPr>
            <a:spLocks noChangeAspect="1" noChangeArrowheads="1"/>
          </p:cNvSpPr>
          <p:nvPr/>
        </p:nvSpPr>
        <p:spPr bwMode="auto">
          <a:xfrm>
            <a:off x="4975225" y="4657725"/>
            <a:ext cx="917575" cy="91757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13" y="5854700"/>
            <a:ext cx="1350962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2606675"/>
            <a:ext cx="504825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96838"/>
            <a:ext cx="6286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850" y="147638"/>
            <a:ext cx="360363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800" y="3052763"/>
            <a:ext cx="989013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513" y="1065213"/>
            <a:ext cx="83661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588" y="1944688"/>
            <a:ext cx="88265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4462463"/>
            <a:ext cx="1576388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8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1108075"/>
            <a:ext cx="61595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9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4556125"/>
            <a:ext cx="4365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0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5368925"/>
            <a:ext cx="714375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1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3105150"/>
            <a:ext cx="5095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3" name="Рисунок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1006475"/>
            <a:ext cx="1014412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Текст 3"/>
          <p:cNvSpPr txBox="1">
            <a:spLocks/>
          </p:cNvSpPr>
          <p:nvPr/>
        </p:nvSpPr>
        <p:spPr bwMode="auto">
          <a:xfrm>
            <a:off x="1743075" y="161925"/>
            <a:ext cx="6677025" cy="24574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ru-RU" altLang="ru-RU" sz="2800">
                <a:latin typeface="Arial" panose="020B0604020202020204" pitchFamily="34" charset="0"/>
              </a:rPr>
              <a:t>Сейчас мы познакомимся с буквой Ш. </a:t>
            </a:r>
          </a:p>
          <a:p>
            <a: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ru-RU" altLang="ru-RU" sz="2800">
                <a:latin typeface="Arial" panose="020B0604020202020204" pitchFamily="34" charset="0"/>
              </a:rPr>
              <a:t>Посмотрите на неё.</a:t>
            </a:r>
          </a:p>
          <a:p>
            <a: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endParaRPr lang="ru-RU" altLang="en-US" sz="280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ru-RU" altLang="en-US" sz="2800">
                <a:latin typeface="Arial" panose="020B0604020202020204" pitchFamily="34" charset="0"/>
              </a:rPr>
              <a:t>Выложи букву Ш из</a:t>
            </a:r>
          </a:p>
          <a:p>
            <a: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ru-RU" altLang="en-US" sz="2800">
                <a:latin typeface="Arial" panose="020B0604020202020204" pitchFamily="34" charset="0"/>
              </a:rPr>
              <a:t>палочек.</a:t>
            </a:r>
          </a:p>
        </p:txBody>
      </p:sp>
      <p:sp>
        <p:nvSpPr>
          <p:cNvPr id="22" name="Текст 3"/>
          <p:cNvSpPr txBox="1">
            <a:spLocks/>
          </p:cNvSpPr>
          <p:nvPr/>
        </p:nvSpPr>
        <p:spPr bwMode="auto">
          <a:xfrm>
            <a:off x="1209675" y="2819400"/>
            <a:ext cx="8053388" cy="369570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ru-RU" altLang="en-US" sz="2800">
                <a:latin typeface="Arial" panose="020B0604020202020204" pitchFamily="34" charset="0"/>
              </a:rPr>
              <a:t>На что похожа буква Ш?</a:t>
            </a:r>
          </a:p>
          <a:p>
            <a: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endParaRPr lang="ru-RU" altLang="en-US" sz="90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ru-RU" altLang="en-US">
                <a:latin typeface="Arial" panose="020B0604020202020204" pitchFamily="34" charset="0"/>
              </a:rPr>
              <a:t>На что похожа буква Ш?                                            Шура сено ворошил,</a:t>
            </a:r>
            <a:br>
              <a:rPr lang="ru-RU" altLang="en-US">
                <a:latin typeface="Arial" panose="020B0604020202020204" pitchFamily="34" charset="0"/>
              </a:rPr>
            </a:br>
            <a:r>
              <a:rPr lang="ru-RU" altLang="en-US">
                <a:latin typeface="Arial" panose="020B0604020202020204" pitchFamily="34" charset="0"/>
              </a:rPr>
              <a:t> На зубья этого ковша.                                               Вилы в сене позабыл. </a:t>
            </a:r>
          </a:p>
        </p:txBody>
      </p:sp>
      <p:sp>
        <p:nvSpPr>
          <p:cNvPr id="43026" name="WordArt 18"/>
          <p:cNvSpPr>
            <a:spLocks noChangeArrowheads="1" noChangeShapeType="1" noTextEdit="1"/>
          </p:cNvSpPr>
          <p:nvPr/>
        </p:nvSpPr>
        <p:spPr bwMode="auto">
          <a:xfrm>
            <a:off x="5746750" y="844550"/>
            <a:ext cx="1811338" cy="1535113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z-Cyrl-AZ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</a:rPr>
              <a:t>Ш</a:t>
            </a:r>
            <a:endParaRPr lang="en-US" sz="3600" kern="10">
              <a:ln w="9525">
                <a:solidFill>
                  <a:srgbClr val="000080"/>
                </a:solidFill>
                <a:round/>
                <a:headEnd/>
                <a:tailEnd/>
              </a:ln>
              <a:solidFill>
                <a:srgbClr val="0000FF"/>
              </a:solidFill>
            </a:endParaRPr>
          </a:p>
        </p:txBody>
      </p:sp>
      <p:pic>
        <p:nvPicPr>
          <p:cNvPr id="43027" name="Picture 19" descr="a24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237" r="68855"/>
          <a:stretch>
            <a:fillRect/>
          </a:stretch>
        </p:blipFill>
        <p:spPr bwMode="auto">
          <a:xfrm>
            <a:off x="1571625" y="4148138"/>
            <a:ext cx="2111375" cy="2028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28" name="Picture 20" descr="a240"/>
          <p:cNvPicPr>
            <a:picLocks noChangeAspect="1" noChangeArrowheads="1"/>
          </p:cNvPicPr>
          <p:nvPr/>
        </p:nvPicPr>
        <p:blipFill>
          <a:blip r:embed="rId15" cstate="print">
            <a:lum bright="6000" contrast="1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443" t="9485" r="39691" b="3410"/>
          <a:stretch>
            <a:fillRect/>
          </a:stretch>
        </p:blipFill>
        <p:spPr bwMode="auto">
          <a:xfrm>
            <a:off x="7177088" y="4202113"/>
            <a:ext cx="1674812" cy="2174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29" name="Picture 21" descr="hello_html_576f01fc"/>
          <p:cNvPicPr>
            <a:picLocks noChangeAspect="1" noChangeArrowheads="1"/>
          </p:cNvPicPr>
          <p:nvPr/>
        </p:nvPicPr>
        <p:blipFill>
          <a:blip r:embed="rId16" cstate="print">
            <a:lum bright="-6000" contrast="1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098" t="8150" r="3349" b="3975"/>
          <a:stretch>
            <a:fillRect/>
          </a:stretch>
        </p:blipFill>
        <p:spPr bwMode="auto">
          <a:xfrm>
            <a:off x="4008438" y="3825875"/>
            <a:ext cx="2654300" cy="26177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895600" y="2887663"/>
            <a:ext cx="62484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en-US" sz="4500" b="1">
                <a:solidFill>
                  <a:srgbClr val="2E75B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Молодец!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8883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8883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6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Текст 3"/>
          <p:cNvSpPr txBox="1">
            <a:spLocks/>
          </p:cNvSpPr>
          <p:nvPr/>
        </p:nvSpPr>
        <p:spPr bwMode="auto">
          <a:xfrm>
            <a:off x="1042988" y="3608388"/>
            <a:ext cx="2671762" cy="242570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ru-RU" altLang="en-US" sz="1600" b="1">
                <a:latin typeface="Arial" panose="020B0604020202020204" pitchFamily="34" charset="0"/>
              </a:rPr>
              <a:t>«Вкусное варенье»</a:t>
            </a:r>
          </a:p>
          <a:p>
            <a:pPr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ru-RU" altLang="en-US" sz="900">
                <a:latin typeface="Arial" panose="020B0604020202020204" pitchFamily="34" charset="0"/>
              </a:rPr>
              <a:t>Высунуть широкий язык, облизать верхнюю губу движениями сверху-вниз. </a:t>
            </a:r>
          </a:p>
        </p:txBody>
      </p:sp>
      <p:pic>
        <p:nvPicPr>
          <p:cNvPr id="21505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227138"/>
            <a:ext cx="708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50" y="5811838"/>
            <a:ext cx="1433513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4589463"/>
            <a:ext cx="509588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0" y="0"/>
            <a:ext cx="452438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5211763"/>
            <a:ext cx="804863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4789488"/>
            <a:ext cx="573087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0" y="103188"/>
            <a:ext cx="8763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36943">
            <a:off x="8455025" y="2987675"/>
            <a:ext cx="1166813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5" y="4589463"/>
            <a:ext cx="47942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513" y="1933575"/>
            <a:ext cx="811212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100" y="4629150"/>
            <a:ext cx="1443038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2957513" y="104775"/>
            <a:ext cx="5149850" cy="631825"/>
          </a:xfrm>
          <a:ln w="28575">
            <a:solidFill>
              <a:srgbClr val="63C98C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altLang="en-US" sz="2800" smtClean="0">
                <a:solidFill>
                  <a:srgbClr val="2E75B6"/>
                </a:solidFill>
              </a:rPr>
              <a:t>Артикуляционная гимнастика</a:t>
            </a:r>
          </a:p>
        </p:txBody>
      </p:sp>
      <p:sp>
        <p:nvSpPr>
          <p:cNvPr id="21" name="Прямоугольник 20">
            <a:hlinkClick r:id="" action="ppaction://hlinkshowjump?jump=nextslide">
              <a:snd r:embed="rId13" name="chimes.wav"/>
            </a:hlinkClick>
          </p:cNvPr>
          <p:cNvSpPr>
            <a:spLocks noChangeArrowheads="1"/>
          </p:cNvSpPr>
          <p:nvPr/>
        </p:nvSpPr>
        <p:spPr bwMode="auto">
          <a:xfrm>
            <a:off x="1019175" y="976313"/>
            <a:ext cx="2644775" cy="2408237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63C98C"/>
            </a:solidFill>
            <a:prstDash val="sysDash"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en-US" sz="1600" b="1">
                <a:latin typeface="Arial" panose="020B0604020202020204" pitchFamily="34" charset="0"/>
              </a:rPr>
              <a:t>«Заборчик»</a:t>
            </a:r>
          </a:p>
          <a:p>
            <a:r>
              <a:rPr lang="ru-RU" altLang="en-US" sz="900">
                <a:latin typeface="Arial" panose="020B0604020202020204" pitchFamily="34" charset="0"/>
              </a:rPr>
              <a:t>Зубы сомкнуты. Губы в улыбке. Верхние и нижние резцы видны. Удерживать под счет до 10.</a:t>
            </a:r>
          </a:p>
        </p:txBody>
      </p:sp>
      <p:sp>
        <p:nvSpPr>
          <p:cNvPr id="24" name="Текст 3"/>
          <p:cNvSpPr txBox="1">
            <a:spLocks/>
          </p:cNvSpPr>
          <p:nvPr/>
        </p:nvSpPr>
        <p:spPr bwMode="auto">
          <a:xfrm>
            <a:off x="3895725" y="960438"/>
            <a:ext cx="2665413" cy="2408237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ru-RU" altLang="en-US" sz="1600" b="1">
                <a:latin typeface="Arial" panose="020B0604020202020204" pitchFamily="34" charset="0"/>
              </a:rPr>
              <a:t>«Хоботок»</a:t>
            </a:r>
          </a:p>
          <a:p>
            <a: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ru-RU" altLang="en-US" sz="900">
                <a:latin typeface="Arial" panose="020B0604020202020204" pitchFamily="34" charset="0"/>
              </a:rPr>
              <a:t>Зубы сомкнуты. Губы сомкнутые вытянуть вперёд «трубочкой». Удерживать их в таком положении под счёт от 1 до 5—10. </a:t>
            </a:r>
          </a:p>
        </p:txBody>
      </p:sp>
      <p:sp>
        <p:nvSpPr>
          <p:cNvPr id="2" name="Текст 3"/>
          <p:cNvSpPr txBox="1">
            <a:spLocks/>
          </p:cNvSpPr>
          <p:nvPr/>
        </p:nvSpPr>
        <p:spPr bwMode="auto">
          <a:xfrm>
            <a:off x="3975100" y="3594100"/>
            <a:ext cx="2671763" cy="242570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ru-RU" altLang="en-US" sz="1600" b="1">
                <a:latin typeface="Arial" panose="020B0604020202020204" pitchFamily="34" charset="0"/>
              </a:rPr>
              <a:t>«Качели»</a:t>
            </a:r>
          </a:p>
          <a:p>
            <a:pPr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ru-RU" altLang="en-US" sz="900">
                <a:latin typeface="Arial" panose="020B0604020202020204" pitchFamily="34" charset="0"/>
              </a:rPr>
              <a:t>Открыть рот, кончиком языка поочередно касаться верхних и нижних зубов – движения вверх-вниз.</a:t>
            </a:r>
          </a:p>
        </p:txBody>
      </p:sp>
      <p:sp>
        <p:nvSpPr>
          <p:cNvPr id="26" name="Текст 3"/>
          <p:cNvSpPr txBox="1">
            <a:spLocks/>
          </p:cNvSpPr>
          <p:nvPr/>
        </p:nvSpPr>
        <p:spPr bwMode="auto">
          <a:xfrm>
            <a:off x="6956425" y="3582988"/>
            <a:ext cx="2655888" cy="242570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ru-RU" altLang="en-US" sz="1600" b="1">
                <a:latin typeface="Arial" panose="020B0604020202020204" pitchFamily="34" charset="0"/>
              </a:rPr>
              <a:t>«Лошадка»</a:t>
            </a:r>
          </a:p>
          <a:p>
            <a:pPr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ru-RU" altLang="en-US" sz="900">
                <a:latin typeface="Arial" panose="020B0604020202020204" pitchFamily="34" charset="0"/>
              </a:rPr>
              <a:t>Улыбнуться, показать зубы, открыть рот, пощелкать кончиком язычка за верхними зубами медленно, потом быстрее, как лошадка. Работает только язык, нижняя челюсть не подвижна. </a:t>
            </a:r>
          </a:p>
        </p:txBody>
      </p:sp>
      <p:pic>
        <p:nvPicPr>
          <p:cNvPr id="21523" name="Picture 1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326" t="21388" r="7724" b="56679"/>
          <a:stretch>
            <a:fillRect/>
          </a:stretch>
        </p:blipFill>
        <p:spPr bwMode="auto">
          <a:xfrm>
            <a:off x="1528763" y="1987550"/>
            <a:ext cx="1760537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3"/>
          <p:cNvSpPr txBox="1">
            <a:spLocks/>
          </p:cNvSpPr>
          <p:nvPr/>
        </p:nvSpPr>
        <p:spPr bwMode="auto">
          <a:xfrm>
            <a:off x="6846888" y="1703388"/>
            <a:ext cx="2643187" cy="815975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ru-RU" altLang="en-US" sz="1600" b="1">
                <a:latin typeface="Arial" panose="020B0604020202020204" pitchFamily="34" charset="0"/>
              </a:rPr>
              <a:t>«Заборчик – Хоботок»</a:t>
            </a:r>
          </a:p>
          <a:p>
            <a:pPr algn="ctr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ru-RU" altLang="en-US" sz="900">
                <a:latin typeface="Arial" panose="020B0604020202020204" pitchFamily="34" charset="0"/>
              </a:rPr>
              <a:t>Чередовать под счет 1 – 2 упражнения ЗАБОРЧИК и ХОБОТОК.</a:t>
            </a:r>
          </a:p>
        </p:txBody>
      </p:sp>
      <p:pic>
        <p:nvPicPr>
          <p:cNvPr id="21526" name="Picture 2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533" t="64908" r="7130" b="4083"/>
          <a:stretch>
            <a:fillRect/>
          </a:stretch>
        </p:blipFill>
        <p:spPr bwMode="auto">
          <a:xfrm>
            <a:off x="1601788" y="4592638"/>
            <a:ext cx="1436687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8" name="Picture 2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845" t="16411" r="8356" b="51555"/>
          <a:stretch>
            <a:fillRect/>
          </a:stretch>
        </p:blipFill>
        <p:spPr bwMode="auto">
          <a:xfrm>
            <a:off x="4848225" y="4589463"/>
            <a:ext cx="1249363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9" name="Picture 25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03" t="61401" r="53741" b="12138"/>
          <a:stretch>
            <a:fillRect/>
          </a:stretch>
        </p:blipFill>
        <p:spPr bwMode="auto">
          <a:xfrm>
            <a:off x="7748588" y="4640263"/>
            <a:ext cx="1377950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0" name="Picture 26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467" t="65976" r="55173" b="11272"/>
          <a:stretch>
            <a:fillRect/>
          </a:stretch>
        </p:blipFill>
        <p:spPr bwMode="auto">
          <a:xfrm>
            <a:off x="4475163" y="1968500"/>
            <a:ext cx="159385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1190625"/>
            <a:ext cx="7461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1162050"/>
            <a:ext cx="5937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3435350"/>
            <a:ext cx="839787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751388"/>
            <a:ext cx="465138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878513"/>
            <a:ext cx="1274763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63" y="20638"/>
            <a:ext cx="841375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88" y="171450"/>
            <a:ext cx="265112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13" y="419100"/>
            <a:ext cx="85566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788" y="512763"/>
            <a:ext cx="635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34101">
            <a:off x="8493125" y="2890838"/>
            <a:ext cx="1225550" cy="175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063" y="2249488"/>
            <a:ext cx="555625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563" y="4641850"/>
            <a:ext cx="1446212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Рисунок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4513263"/>
            <a:ext cx="43815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рямоугольник 22">
            <a:hlinkClick r:id="" action="ppaction://hlinkshowjump?jump=nextslide">
              <a:snd r:embed="rId15" name="chimes.wav"/>
            </a:hlinkClick>
          </p:cNvPr>
          <p:cNvSpPr>
            <a:spLocks noChangeArrowheads="1"/>
          </p:cNvSpPr>
          <p:nvPr/>
        </p:nvSpPr>
        <p:spPr bwMode="auto">
          <a:xfrm>
            <a:off x="1878013" y="904875"/>
            <a:ext cx="6602412" cy="452755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63C98C"/>
            </a:solidFill>
            <a:prstDash val="sysDash"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en-US">
              <a:latin typeface="Arial" panose="020B0604020202020204" pitchFamily="34" charset="0"/>
            </a:endParaRPr>
          </a:p>
          <a:p>
            <a:r>
              <a:rPr lang="ru-RU" altLang="en-US" sz="2000">
                <a:latin typeface="Arial" panose="020B0604020202020204" pitchFamily="34" charset="0"/>
              </a:rPr>
              <a:t>Отгадай загадку и ты узнаешь кто к нам придет в гости:</a:t>
            </a:r>
          </a:p>
          <a:p>
            <a:pPr lvl="1"/>
            <a:endParaRPr lang="ru-RU" altLang="en-US" i="1">
              <a:latin typeface="Arial" panose="020B0604020202020204" pitchFamily="34" charset="0"/>
            </a:endParaRPr>
          </a:p>
          <a:p>
            <a:pPr lvl="1"/>
            <a:r>
              <a:rPr lang="ru-RU" altLang="en-US" i="1">
                <a:latin typeface="Arial" panose="020B0604020202020204" pitchFamily="34" charset="0"/>
              </a:rPr>
              <a:t>Кто длиннее, чем чулок?</a:t>
            </a:r>
          </a:p>
          <a:p>
            <a:pPr lvl="1"/>
            <a:r>
              <a:rPr lang="ru-RU" altLang="en-US" i="1">
                <a:latin typeface="Arial" panose="020B0604020202020204" pitchFamily="34" charset="0"/>
              </a:rPr>
              <a:t>У кого ни рук, ни ног?</a:t>
            </a:r>
          </a:p>
          <a:p>
            <a:pPr lvl="1"/>
            <a:r>
              <a:rPr lang="ru-RU" altLang="en-US" i="1">
                <a:latin typeface="Arial" panose="020B0604020202020204" pitchFamily="34" charset="0"/>
              </a:rPr>
              <a:t>Кожа, словно чешуя,</a:t>
            </a:r>
          </a:p>
          <a:p>
            <a:pPr lvl="1"/>
            <a:r>
              <a:rPr lang="ru-RU" altLang="en-US" i="1">
                <a:latin typeface="Arial" panose="020B0604020202020204" pitchFamily="34" charset="0"/>
              </a:rPr>
              <a:t>По земле ползет …</a:t>
            </a:r>
            <a:r>
              <a:rPr lang="ru-RU" altLang="en-US" sz="1600" i="1">
                <a:latin typeface="Arial" panose="020B0604020202020204" pitchFamily="34" charset="0"/>
              </a:rPr>
              <a:t>  </a:t>
            </a:r>
          </a:p>
          <a:p>
            <a:r>
              <a:rPr lang="ru-RU" altLang="en-US" sz="700">
                <a:latin typeface="Arial" panose="020B0604020202020204" pitchFamily="34" charset="0"/>
              </a:rPr>
              <a:t>(</a:t>
            </a:r>
            <a:r>
              <a:rPr lang="ru-RU" altLang="en-US" sz="700" i="1">
                <a:latin typeface="Arial" panose="020B0604020202020204" pitchFamily="34" charset="0"/>
              </a:rPr>
              <a:t>После того, как ребенок отгадает загадку нажмите на кнопку мышки и появится ответ</a:t>
            </a:r>
            <a:r>
              <a:rPr lang="ru-RU" altLang="en-US" sz="700">
                <a:latin typeface="Arial" panose="020B0604020202020204" pitchFamily="34" charset="0"/>
              </a:rPr>
              <a:t>)</a:t>
            </a:r>
          </a:p>
          <a:p>
            <a:endParaRPr lang="ru-RU" altLang="en-US">
              <a:latin typeface="Arial" panose="020B0604020202020204" pitchFamily="34" charset="0"/>
            </a:endParaRPr>
          </a:p>
          <a:p>
            <a:r>
              <a:rPr lang="ru-RU" altLang="en-US">
                <a:latin typeface="Arial" panose="020B0604020202020204" pitchFamily="34" charset="0"/>
              </a:rPr>
              <a:t>К нам в гости приползла змейка ШУНЯ.</a:t>
            </a:r>
          </a:p>
          <a:p>
            <a:endParaRPr lang="ru-RU" altLang="en-US">
              <a:latin typeface="Arial" panose="020B0604020202020204" pitchFamily="34" charset="0"/>
            </a:endParaRPr>
          </a:p>
          <a:p>
            <a:r>
              <a:rPr lang="ru-RU" altLang="en-US">
                <a:latin typeface="Arial" panose="020B0604020202020204" pitchFamily="34" charset="0"/>
              </a:rPr>
              <a:t>Она умеет шипеть. Послушайте:</a:t>
            </a:r>
          </a:p>
          <a:p>
            <a:pPr>
              <a:buFontTx/>
              <a:buChar char="-"/>
            </a:pPr>
            <a:r>
              <a:rPr lang="ru-RU" altLang="en-US">
                <a:latin typeface="Arial" panose="020B0604020202020204" pitchFamily="34" charset="0"/>
              </a:rPr>
              <a:t>Ш – ш – ш – ш ….. </a:t>
            </a:r>
          </a:p>
          <a:p>
            <a:r>
              <a:rPr lang="ru-RU" altLang="en-US" sz="1600">
                <a:latin typeface="Arial" panose="020B0604020202020204" pitchFamily="34" charset="0"/>
              </a:rPr>
              <a:t>(</a:t>
            </a:r>
            <a:r>
              <a:rPr lang="ru-RU" altLang="en-US" sz="1000" i="1">
                <a:latin typeface="Arial" panose="020B0604020202020204" pitchFamily="34" charset="0"/>
              </a:rPr>
              <a:t>Шипит взрослый, ребенок слушает</a:t>
            </a:r>
            <a:r>
              <a:rPr lang="ru-RU" altLang="en-US" sz="1600">
                <a:latin typeface="Arial" panose="020B0604020202020204" pitchFamily="34" charset="0"/>
              </a:rPr>
              <a:t>)</a:t>
            </a:r>
          </a:p>
        </p:txBody>
      </p:sp>
      <p:pic>
        <p:nvPicPr>
          <p:cNvPr id="20501" name="Picture 21" descr="hello_html_538d4c2c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256" t="15042" r="34613" b="30663"/>
          <a:stretch>
            <a:fillRect/>
          </a:stretch>
        </p:blipFill>
        <p:spPr bwMode="auto">
          <a:xfrm>
            <a:off x="5938838" y="1849438"/>
            <a:ext cx="2435225" cy="2901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13" y="5854700"/>
            <a:ext cx="1350962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4613275"/>
            <a:ext cx="503238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5084763"/>
            <a:ext cx="769937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88" y="271463"/>
            <a:ext cx="14335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975" y="161925"/>
            <a:ext cx="62865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913" y="365125"/>
            <a:ext cx="36195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800" y="3052763"/>
            <a:ext cx="989013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1163638"/>
            <a:ext cx="7620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950" y="352425"/>
            <a:ext cx="8366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588" y="1944688"/>
            <a:ext cx="88265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4462463"/>
            <a:ext cx="1576388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650" y="4560888"/>
            <a:ext cx="644525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Рисунок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0" y="4591050"/>
            <a:ext cx="4365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Рисунок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1108075"/>
            <a:ext cx="61595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Текст 3"/>
          <p:cNvSpPr txBox="1">
            <a:spLocks/>
          </p:cNvSpPr>
          <p:nvPr/>
        </p:nvSpPr>
        <p:spPr bwMode="auto">
          <a:xfrm>
            <a:off x="2919413" y="1003300"/>
            <a:ext cx="3811587" cy="2244725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en-US" sz="1400">
                <a:latin typeface="Arial" panose="020B0604020202020204" pitchFamily="34" charset="0"/>
              </a:rPr>
              <a:t>- губы вытянуты вперед, округлены, как бублик; </a:t>
            </a:r>
          </a:p>
          <a:p>
            <a:r>
              <a:rPr lang="ru-RU" altLang="en-US" sz="1400">
                <a:latin typeface="Arial" panose="020B0604020202020204" pitchFamily="34" charset="0"/>
              </a:rPr>
              <a:t>- зубы заборчиком, между ними небольшая щель;</a:t>
            </a:r>
          </a:p>
          <a:p>
            <a:pPr>
              <a:buFontTx/>
              <a:buChar char="-"/>
            </a:pPr>
            <a:r>
              <a:rPr lang="ru-RU" altLang="en-US" sz="1400">
                <a:latin typeface="Arial" panose="020B0604020202020204" pitchFamily="34" charset="0"/>
              </a:rPr>
              <a:t>кончик языка поднят к передней части неба, но не касается его. Боковые края языка прижаты к верхним коренным зубам. Форма языка напоминает чашечку. </a:t>
            </a:r>
          </a:p>
          <a:p>
            <a:pPr>
              <a:buFontTx/>
              <a:buChar char="-"/>
            </a:pPr>
            <a:r>
              <a:rPr lang="ru-RU" altLang="en-US" sz="1400">
                <a:latin typeface="Arial" panose="020B0604020202020204" pitchFamily="34" charset="0"/>
              </a:rPr>
              <a:t>воздух теплый, струя направлена по середине языка вверх.</a:t>
            </a:r>
          </a:p>
          <a:p>
            <a:pPr>
              <a:lnSpc>
                <a:spcPct val="80000"/>
              </a:lnSpc>
              <a:spcBef>
                <a:spcPts val="750"/>
              </a:spcBef>
              <a:buFontTx/>
              <a:buChar char="-"/>
            </a:pPr>
            <a:endParaRPr lang="ru-RU" altLang="en-US" sz="1400">
              <a:latin typeface="Arial" panose="020B0604020202020204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263650" y="1366838"/>
            <a:ext cx="1550988" cy="1528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4" descr="http://lib.convdocs.org/pars_docs/refs/79/78039/78039_html_384ca85c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310611" y="4167136"/>
            <a:ext cx="1146464" cy="10548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85384" y="4187774"/>
            <a:ext cx="1155096" cy="10548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" name="Выноска со стрелкой вниз 21"/>
          <p:cNvSpPr/>
          <p:nvPr/>
        </p:nvSpPr>
        <p:spPr>
          <a:xfrm>
            <a:off x="1722438" y="3432175"/>
            <a:ext cx="1258887" cy="714375"/>
          </a:xfrm>
          <a:prstGeom prst="down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en-US" sz="2400" b="1">
                <a:solidFill>
                  <a:srgbClr val="06418A"/>
                </a:solidFill>
              </a:rPr>
              <a:t>ГУБЫ</a:t>
            </a:r>
          </a:p>
        </p:txBody>
      </p:sp>
      <p:sp>
        <p:nvSpPr>
          <p:cNvPr id="23" name="Выноска со стрелкой вниз 22"/>
          <p:cNvSpPr/>
          <p:nvPr/>
        </p:nvSpPr>
        <p:spPr>
          <a:xfrm>
            <a:off x="3236913" y="3400425"/>
            <a:ext cx="1262062" cy="714375"/>
          </a:xfrm>
          <a:prstGeom prst="down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en-US" sz="2400" b="1">
                <a:solidFill>
                  <a:srgbClr val="06418A"/>
                </a:solidFill>
              </a:rPr>
              <a:t>ЗУБЫ</a:t>
            </a:r>
          </a:p>
        </p:txBody>
      </p:sp>
      <p:pic>
        <p:nvPicPr>
          <p:cNvPr id="24" name="Picture 7" descr="http://logoportal.ru/wp-content/uploads/2011/12/chashechka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857090" y="4172593"/>
            <a:ext cx="1189444" cy="10657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Выноска со стрелкой вниз 24"/>
          <p:cNvSpPr/>
          <p:nvPr/>
        </p:nvSpPr>
        <p:spPr>
          <a:xfrm>
            <a:off x="4776788" y="3390900"/>
            <a:ext cx="1284287" cy="714375"/>
          </a:xfrm>
          <a:prstGeom prst="down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en-US" sz="2400" b="1">
                <a:solidFill>
                  <a:srgbClr val="06418A"/>
                </a:solidFill>
              </a:rPr>
              <a:t>ЯЗЫК</a:t>
            </a:r>
          </a:p>
        </p:txBody>
      </p:sp>
      <p:pic>
        <p:nvPicPr>
          <p:cNvPr id="2" name="Picture 9" descr="http://bridgetv.ru/upload/load/7496170724c3b177d3b81e4.24096120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395877" y="4167214"/>
            <a:ext cx="1140531" cy="11349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7" name="Выноска со стрелкой вниз 26"/>
          <p:cNvSpPr/>
          <p:nvPr/>
        </p:nvSpPr>
        <p:spPr>
          <a:xfrm>
            <a:off x="6305550" y="3402013"/>
            <a:ext cx="1287463" cy="714375"/>
          </a:xfrm>
          <a:prstGeom prst="down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en-US" sz="2400" b="1">
                <a:solidFill>
                  <a:srgbClr val="06418A"/>
                </a:solidFill>
              </a:rPr>
              <a:t>ВОЗДУХ</a:t>
            </a:r>
          </a:p>
        </p:txBody>
      </p:sp>
      <p:pic>
        <p:nvPicPr>
          <p:cNvPr id="28" name="Picture 10" descr="D:\Шевлякова Илона\ИЛОНА\логопедия\звуки в картинках\ш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826250" y="1403350"/>
            <a:ext cx="1763713" cy="1527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Текст 3"/>
          <p:cNvSpPr txBox="1">
            <a:spLocks/>
          </p:cNvSpPr>
          <p:nvPr/>
        </p:nvSpPr>
        <p:spPr>
          <a:xfrm>
            <a:off x="2338388" y="5405438"/>
            <a:ext cx="4629150" cy="403225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ru-RU" altLang="en-US" sz="1400">
                <a:latin typeface="Arial" panose="020B0604020202020204" pitchFamily="34" charset="0"/>
              </a:rPr>
              <a:t>Дети пробуют шипеть, взрослый контролирует.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1046163"/>
            <a:ext cx="1058862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13" y="5854700"/>
            <a:ext cx="1350962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4613275"/>
            <a:ext cx="503238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5084763"/>
            <a:ext cx="769937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38" y="146050"/>
            <a:ext cx="62865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913" y="365125"/>
            <a:ext cx="36195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800" y="3052763"/>
            <a:ext cx="989013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588" y="1944688"/>
            <a:ext cx="88265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4462463"/>
            <a:ext cx="1576388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0" y="4591050"/>
            <a:ext cx="4365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Рисунок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1108075"/>
            <a:ext cx="61595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Рисунок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813" y="5662613"/>
            <a:ext cx="105092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>
            <a:hlinkClick r:id="" action="ppaction://hlinkshowjump?jump=nextslide">
              <a:snd r:embed="rId14" name="chimes.wav"/>
            </a:hlinkClick>
          </p:cNvPr>
          <p:cNvSpPr>
            <a:spLocks noChangeArrowheads="1"/>
          </p:cNvSpPr>
          <p:nvPr/>
        </p:nvSpPr>
        <p:spPr bwMode="auto">
          <a:xfrm>
            <a:off x="2036763" y="525463"/>
            <a:ext cx="6318250" cy="254635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63C98C"/>
            </a:solidFill>
            <a:prstDash val="sysDash"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en-US" sz="2000">
                <a:latin typeface="Arial" panose="020B0604020202020204" pitchFamily="34" charset="0"/>
              </a:rPr>
              <a:t>Давайте расскажем змейке про ее любимый звук.</a:t>
            </a:r>
          </a:p>
          <a:p>
            <a:endParaRPr lang="ru-RU" altLang="en-US" sz="2000">
              <a:latin typeface="Arial" panose="020B0604020202020204" pitchFamily="34" charset="0"/>
            </a:endParaRPr>
          </a:p>
          <a:p>
            <a:r>
              <a:rPr lang="ru-RU" altLang="en-US" sz="2000">
                <a:latin typeface="Arial" panose="020B0604020202020204" pitchFamily="34" charset="0"/>
              </a:rPr>
              <a:t>Звук </a:t>
            </a:r>
            <a:r>
              <a:rPr lang="en-US" altLang="en-US" sz="2000">
                <a:latin typeface="Arial" panose="020B0604020202020204" pitchFamily="34" charset="0"/>
              </a:rPr>
              <a:t>[</a:t>
            </a:r>
            <a:r>
              <a:rPr lang="ru-RU" altLang="en-US" sz="2000">
                <a:latin typeface="Arial" panose="020B0604020202020204" pitchFamily="34" charset="0"/>
              </a:rPr>
              <a:t>Ш</a:t>
            </a:r>
            <a:r>
              <a:rPr lang="en-US" altLang="en-US" sz="2000">
                <a:latin typeface="Arial" panose="020B0604020202020204" pitchFamily="34" charset="0"/>
              </a:rPr>
              <a:t>]</a:t>
            </a:r>
            <a:r>
              <a:rPr lang="ru-RU" altLang="en-US" sz="2000">
                <a:latin typeface="Arial" panose="020B0604020202020204" pitchFamily="34" charset="0"/>
              </a:rPr>
              <a:t> согласный, всегда твердый, обозначается синим цветом.</a:t>
            </a:r>
          </a:p>
        </p:txBody>
      </p:sp>
      <p:sp>
        <p:nvSpPr>
          <p:cNvPr id="22" name="Текст 3"/>
          <p:cNvSpPr txBox="1">
            <a:spLocks/>
          </p:cNvSpPr>
          <p:nvPr/>
        </p:nvSpPr>
        <p:spPr bwMode="auto">
          <a:xfrm>
            <a:off x="2214563" y="3406775"/>
            <a:ext cx="6030912" cy="2206625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ru-RU" altLang="en-US" sz="2000">
                <a:latin typeface="Arial" panose="020B0604020202020204" pitchFamily="34" charset="0"/>
              </a:rPr>
              <a:t>Игра «Поймай звук»</a:t>
            </a:r>
          </a:p>
          <a:p>
            <a:r>
              <a:rPr lang="ru-RU" altLang="en-US" u="sng">
                <a:latin typeface="Arial" panose="020B0604020202020204" pitchFamily="34" charset="0"/>
              </a:rPr>
              <a:t>Инструкция</a:t>
            </a:r>
            <a:r>
              <a:rPr lang="ru-RU" altLang="en-US">
                <a:latin typeface="Arial" panose="020B0604020202020204" pitchFamily="34" charset="0"/>
              </a:rPr>
              <a:t>: Хлопни в ладоши, если услышишь </a:t>
            </a:r>
            <a:r>
              <a:rPr lang="ru-RU" altLang="en-US" b="1">
                <a:latin typeface="Arial" panose="020B0604020202020204" pitchFamily="34" charset="0"/>
              </a:rPr>
              <a:t>звук </a:t>
            </a:r>
            <a:r>
              <a:rPr lang="en-US" altLang="en-US" b="1">
                <a:latin typeface="Arial" panose="020B0604020202020204" pitchFamily="34" charset="0"/>
              </a:rPr>
              <a:t>[</a:t>
            </a:r>
            <a:r>
              <a:rPr lang="ru-RU" altLang="en-US" b="1">
                <a:latin typeface="Arial" panose="020B0604020202020204" pitchFamily="34" charset="0"/>
              </a:rPr>
              <a:t>Ш</a:t>
            </a:r>
            <a:r>
              <a:rPr lang="en-US" altLang="en-US" b="1">
                <a:latin typeface="Arial" panose="020B0604020202020204" pitchFamily="34" charset="0"/>
              </a:rPr>
              <a:t>]</a:t>
            </a:r>
            <a:r>
              <a:rPr lang="ru-RU" altLang="en-US">
                <a:latin typeface="Arial" panose="020B0604020202020204" pitchFamily="34" charset="0"/>
              </a:rPr>
              <a:t>.</a:t>
            </a:r>
          </a:p>
          <a:p>
            <a:r>
              <a:rPr lang="ru-RU" altLang="en-US">
                <a:latin typeface="Arial" panose="020B0604020202020204" pitchFamily="34" charset="0"/>
              </a:rPr>
              <a:t>Взрослый называет ряд звуков (например: а, у, ш, к, к, м, и, ж. ш ….), а ребенок хлопает в ладоши.</a:t>
            </a:r>
            <a:endParaRPr lang="ru-RU" altLang="en-US" u="sng">
              <a:latin typeface="Arial" panose="020B0604020202020204" pitchFamily="34" charset="0"/>
            </a:endParaRPr>
          </a:p>
          <a:p>
            <a:endParaRPr lang="ru-RU" altLang="en-US" sz="900" u="sng">
              <a:latin typeface="Arial" panose="020B0604020202020204" pitchFamily="34" charset="0"/>
            </a:endParaRPr>
          </a:p>
          <a:p>
            <a:r>
              <a:rPr lang="ru-RU" altLang="en-US">
                <a:latin typeface="Arial" panose="020B0604020202020204" pitchFamily="34" charset="0"/>
              </a:rPr>
              <a:t>Усложняем задачу. Нужно поймать </a:t>
            </a:r>
            <a:r>
              <a:rPr lang="ru-RU" altLang="en-US" b="1">
                <a:latin typeface="Arial" panose="020B0604020202020204" pitchFamily="34" charset="0"/>
              </a:rPr>
              <a:t>звук </a:t>
            </a:r>
            <a:r>
              <a:rPr lang="en-US" altLang="en-US" b="1">
                <a:latin typeface="Arial" panose="020B0604020202020204" pitchFamily="34" charset="0"/>
              </a:rPr>
              <a:t>[</a:t>
            </a:r>
            <a:r>
              <a:rPr lang="ru-RU" altLang="en-US" b="1">
                <a:latin typeface="Arial" panose="020B0604020202020204" pitchFamily="34" charset="0"/>
              </a:rPr>
              <a:t>Ш</a:t>
            </a:r>
            <a:r>
              <a:rPr lang="en-US" altLang="en-US" b="1">
                <a:latin typeface="Arial" panose="020B0604020202020204" pitchFamily="34" charset="0"/>
              </a:rPr>
              <a:t>]</a:t>
            </a:r>
            <a:r>
              <a:rPr lang="ru-RU" altLang="en-US" b="1">
                <a:latin typeface="Arial" panose="020B0604020202020204" pitchFamily="34" charset="0"/>
              </a:rPr>
              <a:t> </a:t>
            </a:r>
            <a:r>
              <a:rPr lang="ru-RU" altLang="en-US" u="sng">
                <a:latin typeface="Arial" panose="020B0604020202020204" pitchFamily="34" charset="0"/>
              </a:rPr>
              <a:t>в слогах.</a:t>
            </a:r>
            <a:r>
              <a:rPr lang="ru-RU" altLang="en-US">
                <a:latin typeface="Arial" panose="020B0604020202020204" pitchFamily="34" charset="0"/>
              </a:rPr>
              <a:t> (например: ка, ко, ша, му, кы, аш, ак, ок, уш…)</a:t>
            </a:r>
          </a:p>
        </p:txBody>
      </p:sp>
      <p:pic>
        <p:nvPicPr>
          <p:cNvPr id="23574" name="Picture 22" descr="d85e840dff52db02a31ba3d46a9ddee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11" t="3197" r="4211" b="19969"/>
          <a:stretch>
            <a:fillRect/>
          </a:stretch>
        </p:blipFill>
        <p:spPr bwMode="auto">
          <a:xfrm>
            <a:off x="3897313" y="1544638"/>
            <a:ext cx="2197100" cy="1473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75" name="Picture 23" descr="hello_html_4400931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90" t="18405" r="6810" b="8206"/>
          <a:stretch>
            <a:fillRect/>
          </a:stretch>
        </p:blipFill>
        <p:spPr bwMode="auto">
          <a:xfrm>
            <a:off x="6464300" y="1504950"/>
            <a:ext cx="1820863" cy="15192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2606675"/>
            <a:ext cx="504825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96838"/>
            <a:ext cx="6286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850" y="147638"/>
            <a:ext cx="360363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3105150"/>
            <a:ext cx="5095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1006475"/>
            <a:ext cx="1014412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Текст 3"/>
          <p:cNvSpPr txBox="1">
            <a:spLocks/>
          </p:cNvSpPr>
          <p:nvPr/>
        </p:nvSpPr>
        <p:spPr bwMode="auto">
          <a:xfrm>
            <a:off x="1049338" y="130175"/>
            <a:ext cx="8158162" cy="798513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ru-RU" altLang="ru-RU">
                <a:latin typeface="Arial" panose="020B0604020202020204" pitchFamily="34" charset="0"/>
              </a:rPr>
              <a:t>Помоги Маше навести порядок в шкафу. Выбери только предметы , в названии которых есть звук </a:t>
            </a:r>
            <a:r>
              <a:rPr lang="en-US" altLang="ru-RU">
                <a:latin typeface="Arial" panose="020B0604020202020204" pitchFamily="34" charset="0"/>
              </a:rPr>
              <a:t>[</a:t>
            </a:r>
            <a:r>
              <a:rPr lang="ru-RU" altLang="ru-RU">
                <a:latin typeface="Arial" panose="020B0604020202020204" pitchFamily="34" charset="0"/>
              </a:rPr>
              <a:t>Ш</a:t>
            </a:r>
            <a:r>
              <a:rPr lang="en-US" altLang="ru-RU">
                <a:latin typeface="Arial" panose="020B0604020202020204" pitchFamily="34" charset="0"/>
              </a:rPr>
              <a:t>]</a:t>
            </a:r>
            <a:r>
              <a:rPr lang="ru-RU" altLang="ru-RU">
                <a:latin typeface="Arial" panose="020B0604020202020204" pitchFamily="34" charset="0"/>
              </a:rPr>
              <a:t> и размести их в шкафу.</a:t>
            </a:r>
          </a:p>
          <a:p>
            <a: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ru-RU" altLang="en-US" sz="1000">
                <a:latin typeface="Arial" panose="020B0604020202020204" pitchFamily="34" charset="0"/>
              </a:rPr>
              <a:t>(Чтобы проверить правильность ответов нужно нажать на мышку или пробел, после ответов ребенка)</a:t>
            </a:r>
          </a:p>
        </p:txBody>
      </p:sp>
      <p:sp>
        <p:nvSpPr>
          <p:cNvPr id="22" name="Текст 3"/>
          <p:cNvSpPr txBox="1">
            <a:spLocks/>
          </p:cNvSpPr>
          <p:nvPr/>
        </p:nvSpPr>
        <p:spPr bwMode="auto">
          <a:xfrm>
            <a:off x="4775200" y="5929313"/>
            <a:ext cx="4970463" cy="66040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ru-RU" altLang="en-US">
                <a:latin typeface="Arial" panose="020B0604020202020204" pitchFamily="34" charset="0"/>
              </a:rPr>
              <a:t>Назови самостоятельно слова со звуком </a:t>
            </a:r>
            <a:r>
              <a:rPr lang="en-US" altLang="en-US">
                <a:latin typeface="Arial" panose="020B0604020202020204" pitchFamily="34" charset="0"/>
              </a:rPr>
              <a:t>[</a:t>
            </a:r>
            <a:r>
              <a:rPr lang="ru-RU" altLang="en-US">
                <a:latin typeface="Arial" panose="020B0604020202020204" pitchFamily="34" charset="0"/>
              </a:rPr>
              <a:t>Ш</a:t>
            </a:r>
            <a:r>
              <a:rPr lang="en-US" altLang="en-US">
                <a:latin typeface="Arial" panose="020B0604020202020204" pitchFamily="34" charset="0"/>
              </a:rPr>
              <a:t>]</a:t>
            </a:r>
            <a:r>
              <a:rPr lang="ru-RU" altLang="en-US">
                <a:latin typeface="Arial" panose="020B0604020202020204" pitchFamily="34" charset="0"/>
              </a:rPr>
              <a:t> и определи позицию звук в слове.</a:t>
            </a:r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7575"/>
            <a:ext cx="3971925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22" name="Picture 22" descr="шуба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443" t="1749" r="15366" b="4364"/>
          <a:stretch>
            <a:fillRect/>
          </a:stretch>
        </p:blipFill>
        <p:spPr bwMode="auto">
          <a:xfrm>
            <a:off x="4305300" y="3117850"/>
            <a:ext cx="1303338" cy="20907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3" name="Picture 23" descr="берет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00" t="52083" r="6450" b="10451"/>
          <a:stretch>
            <a:fillRect/>
          </a:stretch>
        </p:blipFill>
        <p:spPr bwMode="auto">
          <a:xfrm>
            <a:off x="4956175" y="2351088"/>
            <a:ext cx="1522413" cy="6524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4" name="Picture 24" descr="платок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50" t="3703" r="6746"/>
          <a:stretch>
            <a:fillRect/>
          </a:stretch>
        </p:blipFill>
        <p:spPr bwMode="auto">
          <a:xfrm>
            <a:off x="7004050" y="2368550"/>
            <a:ext cx="1206500" cy="13350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5" name="Picture 25" descr="рубашка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154488"/>
            <a:ext cx="1193800" cy="1492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6" name="Picture 26" descr="сапоги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395" t="5318" r="9625" b="2939"/>
          <a:stretch>
            <a:fillRect/>
          </a:stretch>
        </p:blipFill>
        <p:spPr bwMode="auto">
          <a:xfrm>
            <a:off x="5778500" y="3206750"/>
            <a:ext cx="914400" cy="1406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7" name="Picture 27" descr="тапки дет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886" t="11377" r="10426" b="10806"/>
          <a:stretch>
            <a:fillRect/>
          </a:stretch>
        </p:blipFill>
        <p:spPr bwMode="auto">
          <a:xfrm>
            <a:off x="4827588" y="1128713"/>
            <a:ext cx="1446212" cy="9572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8" name="Picture 28" descr="туфли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27" t="4695" r="2374" b="3015"/>
          <a:stretch>
            <a:fillRect/>
          </a:stretch>
        </p:blipFill>
        <p:spPr bwMode="auto">
          <a:xfrm>
            <a:off x="8550275" y="1103313"/>
            <a:ext cx="1225550" cy="11953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9" name="Picture 29" descr="шарф син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03" t="4320" r="19458" b="4111"/>
          <a:stretch>
            <a:fillRect/>
          </a:stretch>
        </p:blipFill>
        <p:spPr bwMode="auto">
          <a:xfrm>
            <a:off x="8863013" y="2471738"/>
            <a:ext cx="827087" cy="14017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30" name="Picture 30" descr="шлепанцы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06" t="3386" r="1306" b="3819"/>
          <a:stretch>
            <a:fillRect/>
          </a:stretch>
        </p:blipFill>
        <p:spPr bwMode="auto">
          <a:xfrm>
            <a:off x="7029450" y="3754438"/>
            <a:ext cx="1420813" cy="866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31" name="Picture 31" descr="шляпа2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13" y="4657725"/>
            <a:ext cx="1609725" cy="1041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32" name="Picture 32" descr="шорты бирюз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0" y="1103313"/>
            <a:ext cx="1347788" cy="121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1 0.0259 L -0.60298 0.043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6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69" y="8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13 0.05205 L -0.36849 0.0555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31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1048E-6 2.83368E-6 L -0.36689 -0.45756 " pathEditMode="relative" ptsTypes="AA">
                                      <p:cBhvr>
                                        <p:cTn id="12" dur="2000" fill="hold"/>
                                        <p:tgtEl>
                                          <p:spTgt spid="256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02 0.02729 L -0.63135 -0.1024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68" y="-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78 -0.05274 L -0.56051 0.0934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23" y="7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6 -0.02105 L -0.53935 0.2701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56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56" y="145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227138"/>
            <a:ext cx="708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50" y="5811838"/>
            <a:ext cx="1433513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3" y="30163"/>
            <a:ext cx="8763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0" y="363538"/>
            <a:ext cx="86201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5" y="4589463"/>
            <a:ext cx="47942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158750"/>
            <a:ext cx="652462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5770563"/>
            <a:ext cx="1452563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450" y="158750"/>
            <a:ext cx="3397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2624138" y="911225"/>
            <a:ext cx="4648200" cy="584200"/>
          </a:xfrm>
          <a:ln w="28575">
            <a:solidFill>
              <a:srgbClr val="63C98C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altLang="en-US" smtClean="0">
                <a:solidFill>
                  <a:srgbClr val="2E75B6"/>
                </a:solidFill>
              </a:rPr>
              <a:t>Физминутка.</a:t>
            </a:r>
          </a:p>
        </p:txBody>
      </p:sp>
      <p:sp>
        <p:nvSpPr>
          <p:cNvPr id="21" name="Прямоугольник 20">
            <a:hlinkClick r:id="" action="ppaction://hlinkshowjump?jump=nextslide">
              <a:snd r:embed="rId10" name="chimes.wav"/>
            </a:hlinkClick>
          </p:cNvPr>
          <p:cNvSpPr>
            <a:spLocks noChangeArrowheads="1"/>
          </p:cNvSpPr>
          <p:nvPr/>
        </p:nvSpPr>
        <p:spPr bwMode="auto">
          <a:xfrm>
            <a:off x="1423988" y="1803400"/>
            <a:ext cx="5680075" cy="367030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63C98C"/>
            </a:solidFill>
            <a:prstDash val="sysDash"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en-US" sz="2000" b="1">
                <a:latin typeface="Arial" panose="020B0604020202020204" pitchFamily="34" charset="0"/>
              </a:rPr>
              <a:t>Шапка шерстяная, наверху помпон,</a:t>
            </a:r>
            <a:r>
              <a:rPr lang="ru-RU" altLang="en-US">
                <a:latin typeface="Arial" panose="020B0604020202020204" pitchFamily="34" charset="0"/>
              </a:rPr>
              <a:t> </a:t>
            </a:r>
          </a:p>
          <a:p>
            <a:pPr algn="r"/>
            <a:r>
              <a:rPr lang="ru-RU" altLang="en-US" i="1">
                <a:latin typeface="Arial" panose="020B0604020202020204" pitchFamily="34" charset="0"/>
              </a:rPr>
              <a:t>(изображают шапку и помпон)</a:t>
            </a:r>
            <a:endParaRPr lang="ru-RU" altLang="en-US">
              <a:latin typeface="Arial" panose="020B0604020202020204" pitchFamily="34" charset="0"/>
            </a:endParaRPr>
          </a:p>
          <a:p>
            <a:r>
              <a:rPr lang="ru-RU" altLang="en-US" sz="2000" b="1">
                <a:latin typeface="Arial" panose="020B0604020202020204" pitchFamily="34" charset="0"/>
              </a:rPr>
              <a:t>Круглый, словно мячик, и пушистый он.</a:t>
            </a:r>
            <a:r>
              <a:rPr lang="ru-RU" altLang="en-US">
                <a:latin typeface="Arial" panose="020B0604020202020204" pitchFamily="34" charset="0"/>
              </a:rPr>
              <a:t> </a:t>
            </a:r>
          </a:p>
          <a:p>
            <a:pPr algn="r"/>
            <a:r>
              <a:rPr lang="ru-RU" altLang="en-US">
                <a:latin typeface="Arial" panose="020B0604020202020204" pitchFamily="34" charset="0"/>
              </a:rPr>
              <a:t>(</a:t>
            </a:r>
            <a:r>
              <a:rPr lang="ru-RU" altLang="en-US" i="1">
                <a:latin typeface="Arial" panose="020B0604020202020204" pitchFamily="34" charset="0"/>
              </a:rPr>
              <a:t>«круглый» мячик</a:t>
            </a:r>
            <a:r>
              <a:rPr lang="ru-RU" altLang="en-US">
                <a:latin typeface="Arial" panose="020B0604020202020204" pitchFamily="34" charset="0"/>
              </a:rPr>
              <a:t>)</a:t>
            </a:r>
          </a:p>
          <a:p>
            <a:r>
              <a:rPr lang="ru-RU" altLang="en-US" sz="2000" b="1">
                <a:latin typeface="Arial" panose="020B0604020202020204" pitchFamily="34" charset="0"/>
              </a:rPr>
              <a:t>Есть еще у шапки отворот цветной,</a:t>
            </a:r>
            <a:r>
              <a:rPr lang="ru-RU" altLang="en-US">
                <a:latin typeface="Arial" panose="020B0604020202020204" pitchFamily="34" charset="0"/>
              </a:rPr>
              <a:t> </a:t>
            </a:r>
          </a:p>
          <a:p>
            <a:pPr algn="r"/>
            <a:r>
              <a:rPr lang="ru-RU" altLang="en-US" i="1">
                <a:latin typeface="Arial" panose="020B0604020202020204" pitchFamily="34" charset="0"/>
              </a:rPr>
              <a:t>(показывают отворот у шапки)</a:t>
            </a:r>
            <a:endParaRPr lang="ru-RU" altLang="en-US">
              <a:latin typeface="Arial" panose="020B0604020202020204" pitchFamily="34" charset="0"/>
            </a:endParaRPr>
          </a:p>
          <a:p>
            <a:r>
              <a:rPr lang="ru-RU" altLang="en-US" sz="2000" b="1">
                <a:latin typeface="Arial" panose="020B0604020202020204" pitchFamily="34" charset="0"/>
              </a:rPr>
              <a:t>В этой шапке можно бегать и зимой.</a:t>
            </a:r>
            <a:r>
              <a:rPr lang="ru-RU" altLang="en-US">
                <a:latin typeface="Arial" panose="020B0604020202020204" pitchFamily="34" charset="0"/>
              </a:rPr>
              <a:t> </a:t>
            </a:r>
          </a:p>
          <a:p>
            <a:pPr algn="r"/>
            <a:r>
              <a:rPr lang="ru-RU" altLang="en-US" i="1">
                <a:latin typeface="Arial" panose="020B0604020202020204" pitchFamily="34" charset="0"/>
              </a:rPr>
              <a:t>(бегут)</a:t>
            </a:r>
            <a:endParaRPr lang="ru-RU" altLang="en-US">
              <a:latin typeface="Arial" panose="020B0604020202020204" pitchFamily="34" charset="0"/>
            </a:endParaRPr>
          </a:p>
          <a:p>
            <a:r>
              <a:rPr lang="ru-RU" altLang="en-US" sz="2000" b="1">
                <a:latin typeface="Arial" panose="020B0604020202020204" pitchFamily="34" charset="0"/>
              </a:rPr>
              <a:t>Бабушка связала шапку не спеша,</a:t>
            </a:r>
            <a:r>
              <a:rPr lang="ru-RU" altLang="en-US">
                <a:latin typeface="Arial" panose="020B0604020202020204" pitchFamily="34" charset="0"/>
              </a:rPr>
              <a:t> </a:t>
            </a:r>
          </a:p>
          <a:p>
            <a:pPr algn="r"/>
            <a:r>
              <a:rPr lang="ru-RU" altLang="en-US">
                <a:latin typeface="Arial" panose="020B0604020202020204" pitchFamily="34" charset="0"/>
              </a:rPr>
              <a:t>(</a:t>
            </a:r>
            <a:r>
              <a:rPr lang="ru-RU" altLang="en-US" i="1">
                <a:latin typeface="Arial" panose="020B0604020202020204" pitchFamily="34" charset="0"/>
              </a:rPr>
              <a:t>«вяжут спицами»</a:t>
            </a:r>
            <a:r>
              <a:rPr lang="ru-RU" altLang="en-US">
                <a:latin typeface="Arial" panose="020B0604020202020204" pitchFamily="34" charset="0"/>
              </a:rPr>
              <a:t>)</a:t>
            </a:r>
          </a:p>
          <a:p>
            <a:r>
              <a:rPr lang="ru-RU" altLang="en-US" sz="2000" b="1">
                <a:latin typeface="Arial" panose="020B0604020202020204" pitchFamily="34" charset="0"/>
              </a:rPr>
              <a:t>Шапка шерстяная вышла хороша.</a:t>
            </a:r>
            <a:r>
              <a:rPr lang="ru-RU" altLang="en-US">
                <a:latin typeface="Arial" panose="020B0604020202020204" pitchFamily="34" charset="0"/>
              </a:rPr>
              <a:t> </a:t>
            </a:r>
          </a:p>
          <a:p>
            <a:pPr algn="r"/>
            <a:r>
              <a:rPr lang="ru-RU" altLang="en-US" i="1">
                <a:latin typeface="Arial" panose="020B0604020202020204" pitchFamily="34" charset="0"/>
              </a:rPr>
              <a:t>(руки на поясе, а затем показывают шапку)</a:t>
            </a:r>
          </a:p>
        </p:txBody>
      </p:sp>
      <p:pic>
        <p:nvPicPr>
          <p:cNvPr id="27662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825" y="4465638"/>
            <a:ext cx="1574800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5108575"/>
            <a:ext cx="763588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8" name="Picture 20" descr="H94883b9e41994401ab137162d9739f9bC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83" r="19420"/>
          <a:stretch>
            <a:fillRect/>
          </a:stretch>
        </p:blipFill>
        <p:spPr bwMode="auto">
          <a:xfrm>
            <a:off x="7164388" y="1371600"/>
            <a:ext cx="2613025" cy="37131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13" y="5854700"/>
            <a:ext cx="1350962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4613275"/>
            <a:ext cx="503238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975" y="161925"/>
            <a:ext cx="62865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425" y="139700"/>
            <a:ext cx="36195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800" y="3052763"/>
            <a:ext cx="989013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950" y="352425"/>
            <a:ext cx="8366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4462463"/>
            <a:ext cx="1576388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0" y="4591050"/>
            <a:ext cx="4365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1108075"/>
            <a:ext cx="61595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850" y="2201863"/>
            <a:ext cx="61595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5854700"/>
            <a:ext cx="12255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3676650"/>
            <a:ext cx="9144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Рисунок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1006475"/>
            <a:ext cx="1014412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2998788" y="125413"/>
            <a:ext cx="5172075" cy="688975"/>
          </a:xfrm>
          <a:ln w="28575">
            <a:solidFill>
              <a:srgbClr val="63C98C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altLang="ru-RU" sz="3200" i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 panose="020F0302020204030204" pitchFamily="34" charset="0"/>
              </a:rPr>
              <a:t>«Где живет звук </a:t>
            </a:r>
            <a:r>
              <a:rPr lang="en-US" altLang="ru-RU" sz="3200" i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 panose="020F0302020204030204" pitchFamily="34" charset="0"/>
                <a:cs typeface="Tahoma" panose="020B0604030504040204" pitchFamily="34" charset="0"/>
              </a:rPr>
              <a:t>[</a:t>
            </a:r>
            <a:r>
              <a:rPr lang="ru-RU" altLang="ru-RU" sz="3200" i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 panose="020F0302020204030204" pitchFamily="34" charset="0"/>
                <a:cs typeface="Tahoma" panose="020B0604030504040204" pitchFamily="34" charset="0"/>
              </a:rPr>
              <a:t>Ш</a:t>
            </a:r>
            <a:r>
              <a:rPr lang="en-US" altLang="ru-RU" sz="3200" i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 panose="020F0302020204030204" pitchFamily="34" charset="0"/>
                <a:cs typeface="Tahoma" panose="020B0604030504040204" pitchFamily="34" charset="0"/>
              </a:rPr>
              <a:t>]</a:t>
            </a:r>
            <a:r>
              <a:rPr lang="ru-RU" altLang="ru-RU" sz="3200" i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 panose="020F0302020204030204" pitchFamily="34" charset="0"/>
                <a:cs typeface="Tahoma" panose="020B0604030504040204" pitchFamily="34" charset="0"/>
              </a:rPr>
              <a:t> ?»</a:t>
            </a:r>
            <a:endParaRPr lang="ru-RU" altLang="en-US" sz="3200" i="1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 Light" panose="020F030202020403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Прямоугольник 25">
            <a:hlinkClick r:id="" action="ppaction://hlinkshowjump?jump=nextslide">
              <a:snd r:embed="rId15" name="chimes.wav"/>
            </a:hlinkClick>
          </p:cNvPr>
          <p:cNvSpPr>
            <a:spLocks noChangeArrowheads="1"/>
          </p:cNvSpPr>
          <p:nvPr/>
        </p:nvSpPr>
        <p:spPr bwMode="auto">
          <a:xfrm>
            <a:off x="2022475" y="4368800"/>
            <a:ext cx="5970588" cy="1776413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63C98C"/>
            </a:solidFill>
            <a:prstDash val="sysDash"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ts val="750"/>
              </a:spcBef>
              <a:buFontTx/>
              <a:buChar char="-"/>
            </a:pPr>
            <a:endParaRPr lang="ru-RU" altLang="en-US" sz="100">
              <a:latin typeface="Arial" panose="020B0604020202020204" pitchFamily="34" charset="0"/>
            </a:endParaRPr>
          </a:p>
          <a:p>
            <a:pPr>
              <a:lnSpc>
                <a:spcPct val="50000"/>
              </a:lnSpc>
              <a:spcBef>
                <a:spcPts val="750"/>
              </a:spcBef>
              <a:buFontTx/>
              <a:buChar char="-"/>
            </a:pPr>
            <a:endParaRPr lang="ru-RU" altLang="en-US" sz="1600">
              <a:latin typeface="Arial" panose="020B0604020202020204" pitchFamily="34" charset="0"/>
            </a:endParaRPr>
          </a:p>
          <a:p>
            <a:pPr>
              <a:lnSpc>
                <a:spcPct val="50000"/>
              </a:lnSpc>
              <a:spcBef>
                <a:spcPts val="750"/>
              </a:spcBef>
              <a:buFontTx/>
              <a:buChar char="-"/>
            </a:pPr>
            <a:r>
              <a:rPr lang="ru-RU" altLang="en-US" sz="1600">
                <a:latin typeface="Arial" panose="020B0604020202020204" pitchFamily="34" charset="0"/>
              </a:rPr>
              <a:t> Где находится звук </a:t>
            </a:r>
            <a:r>
              <a:rPr lang="en-US" altLang="en-US" sz="1600">
                <a:latin typeface="Arial" panose="020B0604020202020204" pitchFamily="34" charset="0"/>
              </a:rPr>
              <a:t>[</a:t>
            </a:r>
            <a:r>
              <a:rPr lang="ru-RU" altLang="en-US" sz="1600">
                <a:latin typeface="Arial" panose="020B0604020202020204" pitchFamily="34" charset="0"/>
              </a:rPr>
              <a:t>Ш</a:t>
            </a:r>
            <a:r>
              <a:rPr lang="en-US" altLang="en-US" sz="1600">
                <a:latin typeface="Arial" panose="020B0604020202020204" pitchFamily="34" charset="0"/>
              </a:rPr>
              <a:t>]</a:t>
            </a:r>
            <a:r>
              <a:rPr lang="ru-RU" altLang="en-US" sz="1600"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50000"/>
              </a:lnSpc>
              <a:spcBef>
                <a:spcPts val="750"/>
              </a:spcBef>
            </a:pPr>
            <a:r>
              <a:rPr lang="ru-RU" altLang="en-US" sz="1600">
                <a:latin typeface="Arial" panose="020B0604020202020204" pitchFamily="34" charset="0"/>
              </a:rPr>
              <a:t>в слове ландыш?</a:t>
            </a:r>
          </a:p>
          <a:p>
            <a:pPr>
              <a:lnSpc>
                <a:spcPct val="90000"/>
              </a:lnSpc>
              <a:spcBef>
                <a:spcPts val="750"/>
              </a:spcBef>
            </a:pPr>
            <a:endParaRPr lang="ru-RU" altLang="en-US" sz="3600">
              <a:latin typeface="Arial" panose="020B0604020202020204" pitchFamily="34" charset="0"/>
            </a:endParaRPr>
          </a:p>
          <a:p>
            <a:pPr>
              <a:lnSpc>
                <a:spcPct val="50000"/>
              </a:lnSpc>
              <a:spcBef>
                <a:spcPts val="750"/>
              </a:spcBef>
            </a:pPr>
            <a:r>
              <a:rPr lang="ru-RU" altLang="en-US" sz="1600">
                <a:latin typeface="Arial" panose="020B0604020202020204" pitchFamily="34" charset="0"/>
              </a:rPr>
              <a:t>- Звук </a:t>
            </a:r>
            <a:r>
              <a:rPr lang="en-US" altLang="en-US" sz="1600">
                <a:latin typeface="Arial" panose="020B0604020202020204" pitchFamily="34" charset="0"/>
              </a:rPr>
              <a:t>[</a:t>
            </a:r>
            <a:r>
              <a:rPr lang="ru-RU" altLang="en-US" sz="1600">
                <a:latin typeface="Arial" panose="020B0604020202020204" pitchFamily="34" charset="0"/>
              </a:rPr>
              <a:t>Ш</a:t>
            </a:r>
            <a:r>
              <a:rPr lang="en-US" altLang="en-US" sz="1600">
                <a:latin typeface="Arial" panose="020B0604020202020204" pitchFamily="34" charset="0"/>
              </a:rPr>
              <a:t>]</a:t>
            </a:r>
            <a:r>
              <a:rPr lang="ru-RU" altLang="en-US" sz="1600">
                <a:latin typeface="Arial" panose="020B0604020202020204" pitchFamily="34" charset="0"/>
              </a:rPr>
              <a:t> в слове ландыш</a:t>
            </a:r>
          </a:p>
          <a:p>
            <a:pPr>
              <a:lnSpc>
                <a:spcPct val="50000"/>
              </a:lnSpc>
              <a:spcBef>
                <a:spcPts val="750"/>
              </a:spcBef>
            </a:pPr>
            <a:r>
              <a:rPr lang="ru-RU" altLang="en-US" sz="1400">
                <a:latin typeface="Arial" panose="020B0604020202020204" pitchFamily="34" charset="0"/>
              </a:rPr>
              <a:t> находится</a:t>
            </a:r>
            <a:r>
              <a:rPr lang="ru-RU" altLang="en-US">
                <a:latin typeface="Arial" panose="020B0604020202020204" pitchFamily="34" charset="0"/>
              </a:rPr>
              <a:t> </a:t>
            </a:r>
            <a:r>
              <a:rPr lang="ru-RU" altLang="en-US" sz="1600">
                <a:latin typeface="Arial" panose="020B0604020202020204" pitchFamily="34" charset="0"/>
              </a:rPr>
              <a:t>в конце слова. </a:t>
            </a:r>
          </a:p>
        </p:txBody>
      </p:sp>
      <p:sp>
        <p:nvSpPr>
          <p:cNvPr id="21" name="Текст 3"/>
          <p:cNvSpPr txBox="1">
            <a:spLocks/>
          </p:cNvSpPr>
          <p:nvPr/>
        </p:nvSpPr>
        <p:spPr bwMode="auto">
          <a:xfrm>
            <a:off x="1430338" y="1042988"/>
            <a:ext cx="3222625" cy="3063875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endParaRPr lang="ru-RU" altLang="en-US" sz="140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endParaRPr lang="ru-RU" altLang="en-US" sz="140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endParaRPr lang="ru-RU" altLang="en-US" sz="140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endParaRPr lang="ru-RU" altLang="en-US" sz="140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endParaRPr lang="ru-RU" altLang="en-US" sz="140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750"/>
              </a:spcBef>
              <a:buFontTx/>
              <a:buChar char="-"/>
            </a:pPr>
            <a:r>
              <a:rPr lang="ru-RU" altLang="en-US" sz="1400">
                <a:latin typeface="Arial" panose="020B0604020202020204" pitchFamily="34" charset="0"/>
              </a:rPr>
              <a:t> Где находится звук </a:t>
            </a:r>
            <a:r>
              <a:rPr lang="en-US" altLang="en-US" sz="1400">
                <a:latin typeface="Arial" panose="020B0604020202020204" pitchFamily="34" charset="0"/>
              </a:rPr>
              <a:t>[</a:t>
            </a:r>
            <a:r>
              <a:rPr lang="ru-RU" altLang="en-US" sz="1400">
                <a:latin typeface="Arial" panose="020B0604020202020204" pitchFamily="34" charset="0"/>
              </a:rPr>
              <a:t>Ш</a:t>
            </a:r>
            <a:r>
              <a:rPr lang="en-US" altLang="en-US" sz="1400">
                <a:latin typeface="Arial" panose="020B0604020202020204" pitchFamily="34" charset="0"/>
              </a:rPr>
              <a:t>]</a:t>
            </a:r>
            <a:r>
              <a:rPr lang="ru-RU" altLang="en-US" sz="1400">
                <a:latin typeface="Arial" panose="020B0604020202020204" pitchFamily="34" charset="0"/>
              </a:rPr>
              <a:t> в слове шапка?</a:t>
            </a:r>
          </a:p>
          <a:p>
            <a:pPr>
              <a:lnSpc>
                <a:spcPct val="90000"/>
              </a:lnSpc>
              <a:spcBef>
                <a:spcPts val="750"/>
              </a:spcBef>
              <a:buFontTx/>
              <a:buChar char="-"/>
            </a:pPr>
            <a:endParaRPr lang="ru-RU" altLang="en-US" sz="140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750"/>
              </a:spcBef>
              <a:buFontTx/>
              <a:buChar char="-"/>
            </a:pPr>
            <a:endParaRPr lang="ru-RU" altLang="en-US" sz="140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750"/>
              </a:spcBef>
              <a:buFontTx/>
              <a:buChar char="-"/>
            </a:pPr>
            <a:r>
              <a:rPr lang="ru-RU" altLang="en-US" sz="1400">
                <a:latin typeface="Arial" panose="020B0604020202020204" pitchFamily="34" charset="0"/>
              </a:rPr>
              <a:t> Звук </a:t>
            </a:r>
            <a:r>
              <a:rPr lang="en-US" altLang="en-US" sz="1400">
                <a:latin typeface="Arial" panose="020B0604020202020204" pitchFamily="34" charset="0"/>
              </a:rPr>
              <a:t>[</a:t>
            </a:r>
            <a:r>
              <a:rPr lang="ru-RU" altLang="en-US" sz="1400">
                <a:latin typeface="Arial" panose="020B0604020202020204" pitchFamily="34" charset="0"/>
              </a:rPr>
              <a:t>Ш</a:t>
            </a:r>
            <a:r>
              <a:rPr lang="en-US" altLang="en-US" sz="1400">
                <a:latin typeface="Arial" panose="020B0604020202020204" pitchFamily="34" charset="0"/>
              </a:rPr>
              <a:t>]</a:t>
            </a:r>
            <a:r>
              <a:rPr lang="ru-RU" altLang="en-US" sz="1400">
                <a:latin typeface="Arial" panose="020B0604020202020204" pitchFamily="34" charset="0"/>
              </a:rPr>
              <a:t> в слове шапка находится в начале слова.</a:t>
            </a:r>
          </a:p>
        </p:txBody>
      </p:sp>
      <p:sp>
        <p:nvSpPr>
          <p:cNvPr id="22" name="Текст 3"/>
          <p:cNvSpPr txBox="1">
            <a:spLocks/>
          </p:cNvSpPr>
          <p:nvPr/>
        </p:nvSpPr>
        <p:spPr bwMode="auto">
          <a:xfrm>
            <a:off x="5180013" y="1027113"/>
            <a:ext cx="3238500" cy="3065462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endParaRPr lang="ru-RU" altLang="en-US" sz="140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endParaRPr lang="ru-RU" altLang="en-US" sz="140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endParaRPr lang="ru-RU" altLang="en-US" sz="140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endParaRPr lang="ru-RU" altLang="en-US" sz="140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endParaRPr lang="ru-RU" altLang="en-US" sz="140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750"/>
              </a:spcBef>
              <a:buFontTx/>
              <a:buChar char="-"/>
            </a:pPr>
            <a:r>
              <a:rPr lang="ru-RU" altLang="en-US" sz="1400">
                <a:latin typeface="Arial" panose="020B0604020202020204" pitchFamily="34" charset="0"/>
              </a:rPr>
              <a:t> Где находится звук </a:t>
            </a:r>
            <a:r>
              <a:rPr lang="en-US" altLang="en-US" sz="1400">
                <a:latin typeface="Arial" panose="020B0604020202020204" pitchFamily="34" charset="0"/>
              </a:rPr>
              <a:t>[</a:t>
            </a:r>
            <a:r>
              <a:rPr lang="ru-RU" altLang="en-US" sz="1400">
                <a:latin typeface="Arial" panose="020B0604020202020204" pitchFamily="34" charset="0"/>
              </a:rPr>
              <a:t>Ш</a:t>
            </a:r>
            <a:r>
              <a:rPr lang="en-US" altLang="en-US" sz="1400">
                <a:latin typeface="Arial" panose="020B0604020202020204" pitchFamily="34" charset="0"/>
              </a:rPr>
              <a:t>]</a:t>
            </a:r>
            <a:r>
              <a:rPr lang="ru-RU" altLang="en-US" sz="1400">
                <a:latin typeface="Arial" panose="020B0604020202020204" pitchFamily="34" charset="0"/>
              </a:rPr>
              <a:t> в слове кошка?</a:t>
            </a:r>
          </a:p>
          <a:p>
            <a:pPr>
              <a:lnSpc>
                <a:spcPct val="90000"/>
              </a:lnSpc>
              <a:spcBef>
                <a:spcPts val="750"/>
              </a:spcBef>
              <a:buFontTx/>
              <a:buChar char="-"/>
            </a:pPr>
            <a:endParaRPr lang="ru-RU" altLang="en-US" sz="140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750"/>
              </a:spcBef>
              <a:buFontTx/>
              <a:buChar char="-"/>
            </a:pPr>
            <a:endParaRPr lang="ru-RU" altLang="en-US" sz="140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750"/>
              </a:spcBef>
              <a:buFontTx/>
              <a:buChar char="-"/>
            </a:pPr>
            <a:r>
              <a:rPr lang="ru-RU" altLang="en-US" sz="1400">
                <a:latin typeface="Arial" panose="020B0604020202020204" pitchFamily="34" charset="0"/>
              </a:rPr>
              <a:t> Звук </a:t>
            </a:r>
            <a:r>
              <a:rPr lang="en-US" altLang="en-US" sz="1400">
                <a:latin typeface="Arial" panose="020B0604020202020204" pitchFamily="34" charset="0"/>
              </a:rPr>
              <a:t>[</a:t>
            </a:r>
            <a:r>
              <a:rPr lang="ru-RU" altLang="en-US" sz="1400">
                <a:latin typeface="Arial" panose="020B0604020202020204" pitchFamily="34" charset="0"/>
              </a:rPr>
              <a:t>Ш</a:t>
            </a:r>
            <a:r>
              <a:rPr lang="en-US" altLang="en-US" sz="1400">
                <a:latin typeface="Arial" panose="020B0604020202020204" pitchFamily="34" charset="0"/>
              </a:rPr>
              <a:t>]</a:t>
            </a:r>
            <a:r>
              <a:rPr lang="ru-RU" altLang="en-US" sz="1400">
                <a:latin typeface="Arial" panose="020B0604020202020204" pitchFamily="34" charset="0"/>
              </a:rPr>
              <a:t> в слове кошка находится в середине слова. </a:t>
            </a:r>
          </a:p>
        </p:txBody>
      </p:sp>
      <p:pic>
        <p:nvPicPr>
          <p:cNvPr id="24596" name="Picture 20" descr="шапка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1054100"/>
            <a:ext cx="1525587" cy="1525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9726" name="Group 30"/>
          <p:cNvGraphicFramePr>
            <a:graphicFrameLocks noGrp="1"/>
          </p:cNvGraphicFramePr>
          <p:nvPr>
            <p:ph type="tbl" idx="4294967295"/>
          </p:nvPr>
        </p:nvGraphicFramePr>
        <p:xfrm>
          <a:off x="2159000" y="2935288"/>
          <a:ext cx="1687513" cy="515937"/>
        </p:xfrm>
        <a:graphic>
          <a:graphicData uri="http://schemas.openxmlformats.org/drawingml/2006/table">
            <a:tbl>
              <a:tblPr/>
              <a:tblGrid>
                <a:gridCol w="561975">
                  <a:extLst>
                    <a:ext uri="{9D8B030D-6E8A-4147-A177-3AD203B41FA5}">
                      <a16:colId xmlns="" xmlns:a16="http://schemas.microsoft.com/office/drawing/2014/main" val="763072956"/>
                    </a:ext>
                  </a:extLst>
                </a:gridCol>
                <a:gridCol w="563563">
                  <a:extLst>
                    <a:ext uri="{9D8B030D-6E8A-4147-A177-3AD203B41FA5}">
                      <a16:colId xmlns="" xmlns:a16="http://schemas.microsoft.com/office/drawing/2014/main" val="900652656"/>
                    </a:ext>
                  </a:extLst>
                </a:gridCol>
                <a:gridCol w="561975">
                  <a:extLst>
                    <a:ext uri="{9D8B030D-6E8A-4147-A177-3AD203B41FA5}">
                      <a16:colId xmlns="" xmlns:a16="http://schemas.microsoft.com/office/drawing/2014/main" val="2951948236"/>
                    </a:ext>
                  </a:extLst>
                </a:gridCol>
              </a:tblGrid>
              <a:tr h="5159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98965980"/>
                  </a:ext>
                </a:extLst>
              </a:tr>
            </a:tbl>
          </a:graphicData>
        </a:graphic>
      </p:graphicFrame>
      <p:pic>
        <p:nvPicPr>
          <p:cNvPr id="29753" name="Picture 57"/>
          <p:cNvPicPr preferRelativeResize="0">
            <a:picLocks noChangeArrowheads="1"/>
          </p:cNvPicPr>
          <p:nvPr/>
        </p:nvPicPr>
        <p:blipFill>
          <a:blip r:embed="rId17" cstate="print">
            <a:lum bright="1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2952750"/>
            <a:ext cx="536575" cy="503238"/>
          </a:xfrm>
          <a:prstGeom prst="rect">
            <a:avLst/>
          </a:prstGeom>
          <a:solidFill>
            <a:srgbClr val="3366FF"/>
          </a:solidFill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4608" name="Picture 32" descr="кошка2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735" r="1839" b="4382"/>
          <a:stretch>
            <a:fillRect/>
          </a:stretch>
        </p:blipFill>
        <p:spPr bwMode="auto">
          <a:xfrm>
            <a:off x="5605463" y="1054100"/>
            <a:ext cx="2316162" cy="1425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Group 30"/>
          <p:cNvGraphicFramePr>
            <a:graphicFrameLocks noGrp="1"/>
          </p:cNvGraphicFramePr>
          <p:nvPr>
            <p:ph type="tbl" idx="4294967295"/>
          </p:nvPr>
        </p:nvGraphicFramePr>
        <p:xfrm>
          <a:off x="6065838" y="2925763"/>
          <a:ext cx="1687512" cy="515937"/>
        </p:xfrm>
        <a:graphic>
          <a:graphicData uri="http://schemas.openxmlformats.org/drawingml/2006/table">
            <a:tbl>
              <a:tblPr/>
              <a:tblGrid>
                <a:gridCol w="561975">
                  <a:extLst>
                    <a:ext uri="{9D8B030D-6E8A-4147-A177-3AD203B41FA5}">
                      <a16:colId xmlns="" xmlns:a16="http://schemas.microsoft.com/office/drawing/2014/main" val="2234332990"/>
                    </a:ext>
                  </a:extLst>
                </a:gridCol>
                <a:gridCol w="563562">
                  <a:extLst>
                    <a:ext uri="{9D8B030D-6E8A-4147-A177-3AD203B41FA5}">
                      <a16:colId xmlns="" xmlns:a16="http://schemas.microsoft.com/office/drawing/2014/main" val="2533972467"/>
                    </a:ext>
                  </a:extLst>
                </a:gridCol>
                <a:gridCol w="561975">
                  <a:extLst>
                    <a:ext uri="{9D8B030D-6E8A-4147-A177-3AD203B41FA5}">
                      <a16:colId xmlns="" xmlns:a16="http://schemas.microsoft.com/office/drawing/2014/main" val="3552444269"/>
                    </a:ext>
                  </a:extLst>
                </a:gridCol>
              </a:tblGrid>
              <a:tr h="5159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21935155"/>
                  </a:ext>
                </a:extLst>
              </a:tr>
            </a:tbl>
          </a:graphicData>
        </a:graphic>
      </p:graphicFrame>
      <p:pic>
        <p:nvPicPr>
          <p:cNvPr id="3" name="Picture 57"/>
          <p:cNvPicPr preferRelativeResize="0">
            <a:picLocks noChangeArrowheads="1"/>
          </p:cNvPicPr>
          <p:nvPr/>
        </p:nvPicPr>
        <p:blipFill>
          <a:blip r:embed="rId17" cstate="print">
            <a:lum bright="1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75" y="2933700"/>
            <a:ext cx="536575" cy="503238"/>
          </a:xfrm>
          <a:prstGeom prst="rect">
            <a:avLst/>
          </a:prstGeom>
          <a:solidFill>
            <a:srgbClr val="3366FF"/>
          </a:solidFill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4620" name="Picture 44" descr="ландыш"/>
          <p:cNvPicPr>
            <a:picLocks noChangeAspect="1" noChangeArrowheads="1"/>
          </p:cNvPicPr>
          <p:nvPr/>
        </p:nvPicPr>
        <p:blipFill>
          <a:blip r:embed="rId19" cstate="print">
            <a:lum bright="-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303"/>
          <a:stretch>
            <a:fillRect/>
          </a:stretch>
        </p:blipFill>
        <p:spPr bwMode="auto">
          <a:xfrm>
            <a:off x="4492625" y="4354513"/>
            <a:ext cx="1497013" cy="17351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Group 30"/>
          <p:cNvGraphicFramePr>
            <a:graphicFrameLocks noGrp="1"/>
          </p:cNvGraphicFramePr>
          <p:nvPr>
            <p:ph type="tbl" idx="4294967295"/>
          </p:nvPr>
        </p:nvGraphicFramePr>
        <p:xfrm>
          <a:off x="6091238" y="5537200"/>
          <a:ext cx="1687512" cy="515938"/>
        </p:xfrm>
        <a:graphic>
          <a:graphicData uri="http://schemas.openxmlformats.org/drawingml/2006/table">
            <a:tbl>
              <a:tblPr/>
              <a:tblGrid>
                <a:gridCol w="561975">
                  <a:extLst>
                    <a:ext uri="{9D8B030D-6E8A-4147-A177-3AD203B41FA5}">
                      <a16:colId xmlns="" xmlns:a16="http://schemas.microsoft.com/office/drawing/2014/main" val="3509950056"/>
                    </a:ext>
                  </a:extLst>
                </a:gridCol>
                <a:gridCol w="563562">
                  <a:extLst>
                    <a:ext uri="{9D8B030D-6E8A-4147-A177-3AD203B41FA5}">
                      <a16:colId xmlns="" xmlns:a16="http://schemas.microsoft.com/office/drawing/2014/main" val="3221921114"/>
                    </a:ext>
                  </a:extLst>
                </a:gridCol>
                <a:gridCol w="561975">
                  <a:extLst>
                    <a:ext uri="{9D8B030D-6E8A-4147-A177-3AD203B41FA5}">
                      <a16:colId xmlns="" xmlns:a16="http://schemas.microsoft.com/office/drawing/2014/main" val="4218529164"/>
                    </a:ext>
                  </a:extLst>
                </a:gridCol>
              </a:tblGrid>
              <a:tr h="5159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98261362"/>
                  </a:ext>
                </a:extLst>
              </a:tr>
            </a:tbl>
          </a:graphicData>
        </a:graphic>
      </p:graphicFrame>
      <p:pic>
        <p:nvPicPr>
          <p:cNvPr id="5" name="Picture 57"/>
          <p:cNvPicPr preferRelativeResize="0">
            <a:picLocks noChangeArrowheads="1"/>
          </p:cNvPicPr>
          <p:nvPr/>
        </p:nvPicPr>
        <p:blipFill>
          <a:blip r:embed="rId17" cstate="print">
            <a:lum bright="1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0" y="5540375"/>
            <a:ext cx="536575" cy="503238"/>
          </a:xfrm>
          <a:prstGeom prst="rect">
            <a:avLst/>
          </a:prstGeom>
          <a:solidFill>
            <a:srgbClr val="3366FF"/>
          </a:solidFill>
          <a:ln w="9525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13" y="5854700"/>
            <a:ext cx="1350962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98425"/>
            <a:ext cx="62865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225" y="0"/>
            <a:ext cx="36036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275" y="5748338"/>
            <a:ext cx="7493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809625" y="490538"/>
            <a:ext cx="2216150" cy="7175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1500">
              <a:solidFill>
                <a:srgbClr val="2E75B6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3" name="Текст 3"/>
          <p:cNvSpPr txBox="1">
            <a:spLocks/>
          </p:cNvSpPr>
          <p:nvPr/>
        </p:nvSpPr>
        <p:spPr>
          <a:xfrm>
            <a:off x="6964363" y="515938"/>
            <a:ext cx="2235200" cy="7175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endParaRPr lang="en-US" altLang="en-US" sz="1500">
              <a:solidFill>
                <a:srgbClr val="2E75B6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4" name="Текст 3"/>
          <p:cNvSpPr txBox="1">
            <a:spLocks/>
          </p:cNvSpPr>
          <p:nvPr/>
        </p:nvSpPr>
        <p:spPr>
          <a:xfrm>
            <a:off x="3922713" y="496888"/>
            <a:ext cx="2235200" cy="7175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endParaRPr lang="en-US" altLang="en-US" sz="1500">
              <a:solidFill>
                <a:srgbClr val="2E75B6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5" name="Текст 3"/>
          <p:cNvSpPr txBox="1">
            <a:spLocks/>
          </p:cNvSpPr>
          <p:nvPr/>
        </p:nvSpPr>
        <p:spPr>
          <a:xfrm>
            <a:off x="119063" y="5807075"/>
            <a:ext cx="7575550" cy="822325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ru-RU" altLang="en-US" sz="2000">
                <a:latin typeface="Arial" panose="020B0604020202020204" pitchFamily="34" charset="0"/>
              </a:rPr>
              <a:t>Назови картинки и определи где находится звук </a:t>
            </a:r>
            <a:r>
              <a:rPr lang="en-US" altLang="en-US" sz="2000">
                <a:latin typeface="Arial" panose="020B0604020202020204" pitchFamily="34" charset="0"/>
              </a:rPr>
              <a:t>[</a:t>
            </a:r>
            <a:r>
              <a:rPr lang="ru-RU" altLang="en-US" sz="2000">
                <a:latin typeface="Arial" panose="020B0604020202020204" pitchFamily="34" charset="0"/>
              </a:rPr>
              <a:t>Ш</a:t>
            </a:r>
            <a:r>
              <a:rPr lang="en-US" altLang="en-US" sz="2000">
                <a:latin typeface="Arial" panose="020B0604020202020204" pitchFamily="34" charset="0"/>
              </a:rPr>
              <a:t>]</a:t>
            </a:r>
            <a:r>
              <a:rPr lang="ru-RU" altLang="en-US" sz="2000">
                <a:latin typeface="Arial" panose="020B0604020202020204" pitchFamily="34" charset="0"/>
              </a:rPr>
              <a:t> в словах.</a:t>
            </a:r>
          </a:p>
          <a:p>
            <a:pPr algn="ctr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ru-RU" altLang="en-US" sz="1000">
                <a:latin typeface="Arial" panose="020B0604020202020204" pitchFamily="34" charset="0"/>
              </a:rPr>
              <a:t>(Шкаф, кукушка, душ, камыш, шары, подушка, мышь, машина, шахматы, чашка)</a:t>
            </a:r>
          </a:p>
          <a:p>
            <a:pPr algn="ctr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ru-RU" altLang="en-US" sz="1000">
                <a:latin typeface="Arial" panose="020B0604020202020204" pitchFamily="34" charset="0"/>
              </a:rPr>
              <a:t>(Чтобы проверить правильность ответов нужно нажать на мышку или пробел, после ответов на все картинки)</a:t>
            </a:r>
          </a:p>
        </p:txBody>
      </p:sp>
      <p:graphicFrame>
        <p:nvGraphicFramePr>
          <p:cNvPr id="29726" name="Group 30"/>
          <p:cNvGraphicFramePr>
            <a:graphicFrameLocks noGrp="1"/>
          </p:cNvGraphicFramePr>
          <p:nvPr>
            <p:ph type="tbl" idx="4294967295"/>
          </p:nvPr>
        </p:nvGraphicFramePr>
        <p:xfrm>
          <a:off x="1082675" y="588963"/>
          <a:ext cx="1687513" cy="515937"/>
        </p:xfrm>
        <a:graphic>
          <a:graphicData uri="http://schemas.openxmlformats.org/drawingml/2006/table">
            <a:tbl>
              <a:tblPr/>
              <a:tblGrid>
                <a:gridCol w="561975">
                  <a:extLst>
                    <a:ext uri="{9D8B030D-6E8A-4147-A177-3AD203B41FA5}">
                      <a16:colId xmlns="" xmlns:a16="http://schemas.microsoft.com/office/drawing/2014/main" val="1486991281"/>
                    </a:ext>
                  </a:extLst>
                </a:gridCol>
                <a:gridCol w="563563">
                  <a:extLst>
                    <a:ext uri="{9D8B030D-6E8A-4147-A177-3AD203B41FA5}">
                      <a16:colId xmlns="" xmlns:a16="http://schemas.microsoft.com/office/drawing/2014/main" val="1367544600"/>
                    </a:ext>
                  </a:extLst>
                </a:gridCol>
                <a:gridCol w="561975">
                  <a:extLst>
                    <a:ext uri="{9D8B030D-6E8A-4147-A177-3AD203B41FA5}">
                      <a16:colId xmlns="" xmlns:a16="http://schemas.microsoft.com/office/drawing/2014/main" val="4196159514"/>
                    </a:ext>
                  </a:extLst>
                </a:gridCol>
              </a:tblGrid>
              <a:tr h="5159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19815912"/>
                  </a:ext>
                </a:extLst>
              </a:tr>
            </a:tbl>
          </a:graphicData>
        </a:graphic>
      </p:graphicFrame>
      <p:graphicFrame>
        <p:nvGraphicFramePr>
          <p:cNvPr id="2" name="Group 30"/>
          <p:cNvGraphicFramePr>
            <a:graphicFrameLocks noGrp="1"/>
          </p:cNvGraphicFramePr>
          <p:nvPr>
            <p:ph type="tbl" idx="4294967295"/>
          </p:nvPr>
        </p:nvGraphicFramePr>
        <p:xfrm>
          <a:off x="4189413" y="604838"/>
          <a:ext cx="1687512" cy="515937"/>
        </p:xfrm>
        <a:graphic>
          <a:graphicData uri="http://schemas.openxmlformats.org/drawingml/2006/table">
            <a:tbl>
              <a:tblPr/>
              <a:tblGrid>
                <a:gridCol w="561975">
                  <a:extLst>
                    <a:ext uri="{9D8B030D-6E8A-4147-A177-3AD203B41FA5}">
                      <a16:colId xmlns="" xmlns:a16="http://schemas.microsoft.com/office/drawing/2014/main" val="2698053479"/>
                    </a:ext>
                  </a:extLst>
                </a:gridCol>
                <a:gridCol w="563562">
                  <a:extLst>
                    <a:ext uri="{9D8B030D-6E8A-4147-A177-3AD203B41FA5}">
                      <a16:colId xmlns="" xmlns:a16="http://schemas.microsoft.com/office/drawing/2014/main" val="1432800666"/>
                    </a:ext>
                  </a:extLst>
                </a:gridCol>
                <a:gridCol w="561975">
                  <a:extLst>
                    <a:ext uri="{9D8B030D-6E8A-4147-A177-3AD203B41FA5}">
                      <a16:colId xmlns="" xmlns:a16="http://schemas.microsoft.com/office/drawing/2014/main" val="2124606688"/>
                    </a:ext>
                  </a:extLst>
                </a:gridCol>
              </a:tblGrid>
              <a:tr h="5159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3371492"/>
                  </a:ext>
                </a:extLst>
              </a:tr>
            </a:tbl>
          </a:graphicData>
        </a:graphic>
      </p:graphicFrame>
      <p:graphicFrame>
        <p:nvGraphicFramePr>
          <p:cNvPr id="3" name="Group 30"/>
          <p:cNvGraphicFramePr>
            <a:graphicFrameLocks noGrp="1"/>
          </p:cNvGraphicFramePr>
          <p:nvPr>
            <p:ph type="tbl" idx="4294967295"/>
          </p:nvPr>
        </p:nvGraphicFramePr>
        <p:xfrm>
          <a:off x="7304088" y="612775"/>
          <a:ext cx="1687512" cy="515938"/>
        </p:xfrm>
        <a:graphic>
          <a:graphicData uri="http://schemas.openxmlformats.org/drawingml/2006/table">
            <a:tbl>
              <a:tblPr/>
              <a:tblGrid>
                <a:gridCol w="561975">
                  <a:extLst>
                    <a:ext uri="{9D8B030D-6E8A-4147-A177-3AD203B41FA5}">
                      <a16:colId xmlns="" xmlns:a16="http://schemas.microsoft.com/office/drawing/2014/main" val="2433573356"/>
                    </a:ext>
                  </a:extLst>
                </a:gridCol>
                <a:gridCol w="563562">
                  <a:extLst>
                    <a:ext uri="{9D8B030D-6E8A-4147-A177-3AD203B41FA5}">
                      <a16:colId xmlns="" xmlns:a16="http://schemas.microsoft.com/office/drawing/2014/main" val="3064440628"/>
                    </a:ext>
                  </a:extLst>
                </a:gridCol>
                <a:gridCol w="561975">
                  <a:extLst>
                    <a:ext uri="{9D8B030D-6E8A-4147-A177-3AD203B41FA5}">
                      <a16:colId xmlns="" xmlns:a16="http://schemas.microsoft.com/office/drawing/2014/main" val="545725106"/>
                    </a:ext>
                  </a:extLst>
                </a:gridCol>
              </a:tblGrid>
              <a:tr h="5159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80705876"/>
                  </a:ext>
                </a:extLst>
              </a:tr>
            </a:tbl>
          </a:graphicData>
        </a:graphic>
      </p:graphicFrame>
      <p:sp>
        <p:nvSpPr>
          <p:cNvPr id="26672" name="Rectangle 48"/>
          <p:cNvSpPr>
            <a:spLocks noChangeArrowheads="1"/>
          </p:cNvSpPr>
          <p:nvPr/>
        </p:nvSpPr>
        <p:spPr bwMode="auto">
          <a:xfrm>
            <a:off x="1084263" y="590550"/>
            <a:ext cx="550862" cy="50323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73" name="Rectangle 49"/>
          <p:cNvSpPr>
            <a:spLocks noChangeArrowheads="1"/>
          </p:cNvSpPr>
          <p:nvPr/>
        </p:nvSpPr>
        <p:spPr bwMode="auto">
          <a:xfrm>
            <a:off x="4756150" y="611188"/>
            <a:ext cx="550863" cy="503237"/>
          </a:xfrm>
          <a:prstGeom prst="rect">
            <a:avLst/>
          </a:prstGeom>
          <a:solidFill>
            <a:srgbClr val="0000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74" name="Rectangle 50"/>
          <p:cNvSpPr>
            <a:spLocks noChangeArrowheads="1"/>
          </p:cNvSpPr>
          <p:nvPr/>
        </p:nvSpPr>
        <p:spPr bwMode="auto">
          <a:xfrm>
            <a:off x="8437563" y="612775"/>
            <a:ext cx="550862" cy="50323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6675" name="Picture 51" descr="душ"/>
          <p:cNvPicPr>
            <a:picLocks noChangeAspect="1" noChangeArrowheads="1"/>
          </p:cNvPicPr>
          <p:nvPr/>
        </p:nvPicPr>
        <p:blipFill>
          <a:blip r:embed="rId7" cstate="print">
            <a:lum brigh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351" r="15414" b="5190"/>
          <a:stretch>
            <a:fillRect/>
          </a:stretch>
        </p:blipFill>
        <p:spPr bwMode="auto">
          <a:xfrm>
            <a:off x="320675" y="1298575"/>
            <a:ext cx="1377950" cy="1943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77" name="Picture 53" descr="кукушка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242" t="7925" r="5916" b="20180"/>
          <a:stretch>
            <a:fillRect/>
          </a:stretch>
        </p:blipFill>
        <p:spPr bwMode="auto">
          <a:xfrm>
            <a:off x="1852613" y="1465263"/>
            <a:ext cx="1736725" cy="1381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78" name="Picture 54" descr="машина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957" t="28357" r="7884" b="16158"/>
          <a:stretch>
            <a:fillRect/>
          </a:stretch>
        </p:blipFill>
        <p:spPr bwMode="auto">
          <a:xfrm>
            <a:off x="2171700" y="4235450"/>
            <a:ext cx="2824163" cy="11636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76" name="Picture 52" descr="камыш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 contrast="1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934" r="23462" b="16254"/>
          <a:stretch>
            <a:fillRect/>
          </a:stretch>
        </p:blipFill>
        <p:spPr bwMode="auto">
          <a:xfrm>
            <a:off x="5599113" y="1343025"/>
            <a:ext cx="1524000" cy="2517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79" name="Picture 55" descr="мышь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909" t="32692" r="4752" b="8417"/>
          <a:stretch>
            <a:fillRect/>
          </a:stretch>
        </p:blipFill>
        <p:spPr bwMode="auto">
          <a:xfrm>
            <a:off x="201613" y="3803650"/>
            <a:ext cx="2152650" cy="9572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80" name="Picture 56" descr="шарики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991" t="3163" r="11371" b="2547"/>
          <a:stretch>
            <a:fillRect/>
          </a:stretch>
        </p:blipFill>
        <p:spPr bwMode="auto">
          <a:xfrm>
            <a:off x="5922963" y="3749675"/>
            <a:ext cx="1479550" cy="15192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81" name="Picture 57" descr="подушка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223" t="21957" r="13806" b="12883"/>
          <a:stretch>
            <a:fillRect/>
          </a:stretch>
        </p:blipFill>
        <p:spPr bwMode="auto">
          <a:xfrm>
            <a:off x="7415213" y="4327525"/>
            <a:ext cx="2316162" cy="1149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82" name="Picture 58" descr="чашка красн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866" t="21716" r="18344" b="14433"/>
          <a:stretch>
            <a:fillRect/>
          </a:stretch>
        </p:blipFill>
        <p:spPr bwMode="auto">
          <a:xfrm>
            <a:off x="8415338" y="3205163"/>
            <a:ext cx="850900" cy="6270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83" name="Picture 59" descr="шахматы1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968" t="5156" r="4475" b="4626"/>
          <a:stretch>
            <a:fillRect/>
          </a:stretch>
        </p:blipFill>
        <p:spPr bwMode="auto">
          <a:xfrm>
            <a:off x="7394575" y="1539875"/>
            <a:ext cx="1985963" cy="1463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84" name="Picture 60" descr="шкаф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526" t="3554" r="24193" b="1265"/>
          <a:stretch>
            <a:fillRect/>
          </a:stretch>
        </p:blipFill>
        <p:spPr bwMode="auto">
          <a:xfrm>
            <a:off x="3878263" y="1301750"/>
            <a:ext cx="1517650" cy="2071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079E-6 2.56535E-6 L 0.15634 -0.201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6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7" y="-10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96E-6 4.96183E-6 L 0.81035 -0.0120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66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09" y="-6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6 0.00231 L -0.73987 0.0948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66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14" y="46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16963E-6 9.41476E-7 L 0.24603 -0.00115 " pathEditMode="relative" ptsTypes="AA">
                                      <p:cBhvr>
                                        <p:cTn id="15" dur="2000" fill="hold"/>
                                        <p:tgtEl>
                                          <p:spTgt spid="266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3011E-6 -4.27944E-6 L -0.3077 0.345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66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93" y="172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4048E-6 -4.86005E-6 L 0.14784 0.0890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66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84" y="44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7655E-6 3.13208E-6 L -0.31412 -0.0249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66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14" y="-12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7637E-6 -4.77909E-6 L -0.43633 -0.351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66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16" y="-17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16226E-7 3.01411E-6 L -0.45891 0.2687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66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54" y="13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4383E-6 3.96715E-6 L 0.75236 0.10941 " pathEditMode="relative" ptsTypes="AA">
                                      <p:cBhvr>
                                        <p:cTn id="33" dur="2000" fill="hold"/>
                                        <p:tgtEl>
                                          <p:spTgt spid="266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t0000134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0D5E59A7-DF58-4F85-807F-3AA75654E97B}" vid="{8B2AD383-C7F3-454C-AC8C-DFBB819F710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Ppt0000134</Template>
  <TotalTime>0</TotalTime>
  <Words>667</Words>
  <Application>Microsoft Office PowerPoint</Application>
  <PresentationFormat>Лист A4 (210x297 мм)</PresentationFormat>
  <Paragraphs>114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Ppt0000134</vt:lpstr>
      <vt:lpstr>Звук и буква Ш.</vt:lpstr>
      <vt:lpstr>Артикуляционная гимнастика</vt:lpstr>
      <vt:lpstr>Слайд 3</vt:lpstr>
      <vt:lpstr>Слайд 4</vt:lpstr>
      <vt:lpstr>Слайд 5</vt:lpstr>
      <vt:lpstr>Слайд 6</vt:lpstr>
      <vt:lpstr>Физминутка.</vt:lpstr>
      <vt:lpstr>«Где живет звук [Ш] ?»</vt:lpstr>
      <vt:lpstr>Слайд 9</vt:lpstr>
      <vt:lpstr>Звуковой анализ слова ДУШ, выкладывание схемы слова.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Введите сюда текст вопроса</dc:title>
  <dc:creator/>
  <cp:lastModifiedBy/>
  <cp:revision>25</cp:revision>
  <dcterms:created xsi:type="dcterms:W3CDTF">2020-04-14T11:09:21Z</dcterms:created>
  <dcterms:modified xsi:type="dcterms:W3CDTF">2021-10-28T17:10:22Z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  <property fmtid="{D5CDD505-2E9C-101B-9397-08002B2CF9AE}" pid="3" name="_ip_UnifiedCompliancePolicyUIAction">
    <vt:lpwstr/>
  </property>
  <property fmtid="{D5CDD505-2E9C-101B-9397-08002B2CF9AE}" pid="4" name="_ip_UnifiedCompliancePolicyProperties">
    <vt:lpwstr/>
  </property>
</Properties>
</file>