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9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9144000" cy="6858000"/>
  <p:embeddedFontLst>
    <p:embeddedFont>
      <p:font typeface="Tahoma" panose="020B0604030504040204" pitchFamily="34" charset="0"/>
      <p:regular r:id="rId15"/>
      <p:bold r:id="rId16"/>
    </p:embeddedFont>
    <p:embeddedFont>
      <p:font typeface="Calibri" panose="020F0502020204030204" pitchFamily="34" charset="0"/>
      <p:regular r:id="rId17"/>
      <p:bold r:id="rId18"/>
      <p:italic r:id="rId19"/>
      <p:boldItalic r:id="rId20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792" y="2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56838" y="1387766"/>
            <a:ext cx="2830322" cy="7334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650" b="1" i="1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5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418332" y="470916"/>
            <a:ext cx="2343150" cy="122910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685799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476754" y="404876"/>
            <a:ext cx="4190491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90269" y="1508201"/>
            <a:ext cx="6352540" cy="17703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400" b="0" i="0">
                <a:solidFill>
                  <a:schemeClr val="bg1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4/30/2020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18" Type="http://schemas.openxmlformats.org/officeDocument/2006/relationships/image" Target="../media/image30.png"/><Relationship Id="rId3" Type="http://schemas.openxmlformats.org/officeDocument/2006/relationships/image" Target="../media/image15.png"/><Relationship Id="rId21" Type="http://schemas.openxmlformats.org/officeDocument/2006/relationships/image" Target="../media/image33.pn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17" Type="http://schemas.openxmlformats.org/officeDocument/2006/relationships/image" Target="../media/image29.png"/><Relationship Id="rId2" Type="http://schemas.openxmlformats.org/officeDocument/2006/relationships/image" Target="../media/image14.png"/><Relationship Id="rId16" Type="http://schemas.openxmlformats.org/officeDocument/2006/relationships/image" Target="../media/image28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19" Type="http://schemas.openxmlformats.org/officeDocument/2006/relationships/image" Target="../media/image31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png"/><Relationship Id="rId4" Type="http://schemas.openxmlformats.org/officeDocument/2006/relationships/image" Target="../media/image49.png"/><Relationship Id="rId9" Type="http://schemas.openxmlformats.org/officeDocument/2006/relationships/image" Target="../media/image5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7" Type="http://schemas.openxmlformats.org/officeDocument/2006/relationships/image" Target="../media/image66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8600" y="838200"/>
            <a:ext cx="8610600" cy="1969770"/>
          </a:xfrm>
        </p:spPr>
        <p:txBody>
          <a:bodyPr/>
          <a:lstStyle/>
          <a:p>
            <a:pPr algn="ctr"/>
            <a:r>
              <a:rPr lang="ru-RU" sz="3200" dirty="0" smtClean="0"/>
              <a:t>ДОПОЛНИТЕЛЬНАЯ ОБРАЗОВАТЕЛЬНАЯ ДЕЯТЕЛЬНОСТЬ</a:t>
            </a:r>
            <a:br>
              <a:rPr lang="ru-RU" sz="3200" dirty="0" smtClean="0"/>
            </a:br>
            <a:r>
              <a:rPr lang="ru-RU" sz="3200" dirty="0" smtClean="0"/>
              <a:t/>
            </a:r>
            <a:br>
              <a:rPr lang="ru-RU" sz="3200" dirty="0" smtClean="0"/>
            </a:br>
            <a:r>
              <a:rPr lang="ru-RU" sz="3200" dirty="0" smtClean="0"/>
              <a:t>«ДЕЛЬФИНЕНОК»</a:t>
            </a:r>
            <a:endParaRPr lang="ru-RU" sz="32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4"/>
          </p:nvPr>
        </p:nvSpPr>
        <p:spPr>
          <a:xfrm>
            <a:off x="1295400" y="3657600"/>
            <a:ext cx="6400800" cy="830997"/>
          </a:xfrm>
        </p:spPr>
        <p:txBody>
          <a:bodyPr/>
          <a:lstStyle/>
          <a:p>
            <a:pPr algn="ctr"/>
            <a:r>
              <a:rPr lang="ru-RU" dirty="0" smtClean="0"/>
              <a:t>СТИЛИ ПЛАВАНИЯ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362199" y="5498889"/>
            <a:ext cx="6781799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r>
              <a:rPr lang="ru-RU" sz="2000" i="1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Инструктор по ФК (бассейн)</a:t>
            </a:r>
            <a:r>
              <a:rPr lang="ru-RU" sz="2000" i="1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</a:rPr>
              <a:t>Беленькая Мария Валерьевна</a:t>
            </a:r>
            <a:endParaRPr lang="ru-RU" sz="2000" i="1" cap="none" spc="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</a:endParaRPr>
          </a:p>
          <a:p>
            <a:endParaRPr lang="ru-RU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765671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4215" y="470916"/>
            <a:ext cx="3989070" cy="12291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633476"/>
            <a:ext cx="32873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Баттерфляй.</a:t>
            </a:r>
          </a:p>
        </p:txBody>
      </p:sp>
      <p:sp>
        <p:nvSpPr>
          <p:cNvPr id="4" name="object 4"/>
          <p:cNvSpPr/>
          <p:nvPr/>
        </p:nvSpPr>
        <p:spPr>
          <a:xfrm>
            <a:off x="4113276" y="1598676"/>
            <a:ext cx="4725161" cy="35059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9140" y="5102352"/>
            <a:ext cx="2340102" cy="6774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770632" y="5102352"/>
            <a:ext cx="5488686" cy="6774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39140" y="5468111"/>
            <a:ext cx="7221474" cy="67741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39140" y="5833871"/>
            <a:ext cx="7895082" cy="67741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39140" y="6199630"/>
            <a:ext cx="4714494" cy="65836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916939" y="5171592"/>
            <a:ext cx="7428230" cy="1505585"/>
          </a:xfrm>
          <a:prstGeom prst="rect">
            <a:avLst/>
          </a:prstGeom>
        </p:spPr>
        <p:txBody>
          <a:bodyPr vert="horz" wrap="square" lIns="0" tIns="41275" rIns="0" bIns="0" rtlCol="0">
            <a:spAutoFit/>
          </a:bodyPr>
          <a:lstStyle/>
          <a:p>
            <a:pPr marL="12700" marR="378460">
              <a:lnSpc>
                <a:spcPts val="2880"/>
              </a:lnSpc>
              <a:spcBef>
                <a:spcPts val="325"/>
              </a:spcBef>
            </a:pPr>
            <a:r>
              <a:rPr sz="2500" b="1" i="1" spc="-65" dirty="0">
                <a:solidFill>
                  <a:srgbClr val="FFFFFF"/>
                </a:solidFill>
                <a:latin typeface="Tahoma"/>
                <a:cs typeface="Tahoma"/>
              </a:rPr>
              <a:t>Баттерфляй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является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одним из наисложнейших 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способов плавания.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Этот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стиль плавания</a:t>
            </a:r>
            <a:r>
              <a:rPr sz="2400" spc="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очень</a:t>
            </a:r>
            <a:endParaRPr sz="2400">
              <a:latin typeface="Tahoma"/>
              <a:cs typeface="Tahoma"/>
            </a:endParaRPr>
          </a:p>
          <a:p>
            <a:pPr marL="12700" marR="5080">
              <a:lnSpc>
                <a:spcPts val="2880"/>
              </a:lnSpc>
            </a:pP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быстрый,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однако, по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скорости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он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считается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вторым, 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после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плавания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стилем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кроля.</a:t>
            </a:r>
            <a:endParaRPr sz="24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4695" y="176784"/>
            <a:ext cx="5795010" cy="11193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322579"/>
            <a:ext cx="515493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/>
              <a:t>Бабочка или дельфин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535940" y="4476369"/>
            <a:ext cx="7860030" cy="22752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FFCC00"/>
              </a:buClr>
              <a:buSzPct val="119444"/>
              <a:buChar char="•"/>
              <a:tabLst>
                <a:tab pos="354965" algn="l"/>
                <a:tab pos="355600" algn="l"/>
              </a:tabLst>
            </a:pP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В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переводе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с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английского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языка баттерфляй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означает</a:t>
            </a:r>
            <a:r>
              <a:rPr sz="18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«бабочка»,</a:t>
            </a:r>
            <a:endParaRPr sz="1800">
              <a:latin typeface="Tahoma"/>
              <a:cs typeface="Tahoma"/>
            </a:endParaRPr>
          </a:p>
          <a:p>
            <a:pPr marL="355600">
              <a:lnSpc>
                <a:spcPct val="100000"/>
              </a:lnSpc>
              <a:tabLst>
                <a:tab pos="6029960" algn="l"/>
              </a:tabLst>
            </a:pP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но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у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этого стиля плавания есть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другое</a:t>
            </a:r>
            <a:r>
              <a:rPr sz="1800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название</a:t>
            </a:r>
            <a:r>
              <a:rPr sz="1800" spc="3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–	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«дельфин».</a:t>
            </a:r>
            <a:endParaRPr sz="1800">
              <a:latin typeface="Tahoma"/>
              <a:cs typeface="Tahoma"/>
            </a:endParaRPr>
          </a:p>
          <a:p>
            <a:pPr marL="355600" indent="-342900">
              <a:lnSpc>
                <a:spcPct val="100000"/>
              </a:lnSpc>
              <a:spcBef>
                <a:spcPts val="430"/>
              </a:spcBef>
              <a:buClr>
                <a:srgbClr val="FFCC00"/>
              </a:buClr>
              <a:buSzPct val="119444"/>
              <a:buChar char="•"/>
              <a:tabLst>
                <a:tab pos="354965" algn="l"/>
                <a:tab pos="355600" algn="l"/>
              </a:tabLst>
            </a:pP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Баттерфляй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–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это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такой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стиль плавания, который выполняется</a:t>
            </a:r>
            <a:r>
              <a:rPr sz="1800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только</a:t>
            </a:r>
            <a:endParaRPr sz="1800">
              <a:latin typeface="Tahoma"/>
              <a:cs typeface="Tahoma"/>
            </a:endParaRPr>
          </a:p>
          <a:p>
            <a:pPr marL="355600" marR="479425">
              <a:lnSpc>
                <a:spcPct val="100000"/>
              </a:lnSpc>
              <a:spcBef>
                <a:spcPts val="5"/>
              </a:spcBef>
            </a:pP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на животе,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при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котором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правая и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левая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части тела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выполняют  симметричные движения одновременно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– 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как 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крылья</a:t>
            </a:r>
            <a:r>
              <a:rPr sz="1800" b="1" spc="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бабочки</a:t>
            </a:r>
            <a:r>
              <a:rPr sz="1800" i="1" spc="-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800">
              <a:latin typeface="Tahoma"/>
              <a:cs typeface="Tahoma"/>
            </a:endParaRPr>
          </a:p>
          <a:p>
            <a:pPr marL="355600" marR="2159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Руки совершают мощный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и широкий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гребок, благодаря которому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тело 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пловца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приподнимается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над водой. </a:t>
            </a:r>
            <a:r>
              <a:rPr sz="1800" dirty="0">
                <a:solidFill>
                  <a:srgbClr val="FFFFFF"/>
                </a:solidFill>
                <a:latin typeface="Tahoma"/>
                <a:cs typeface="Tahoma"/>
              </a:rPr>
              <a:t>Таз и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ноги</a:t>
            </a:r>
            <a:r>
              <a:rPr sz="1800" spc="-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выполняют</a:t>
            </a:r>
            <a:endParaRPr sz="1800">
              <a:latin typeface="Tahoma"/>
              <a:cs typeface="Tahoma"/>
            </a:endParaRPr>
          </a:p>
          <a:p>
            <a:pPr marL="355600">
              <a:lnSpc>
                <a:spcPct val="100000"/>
              </a:lnSpc>
            </a:pPr>
            <a:r>
              <a:rPr sz="1800" spc="-5" dirty="0">
                <a:solidFill>
                  <a:srgbClr val="FFFFFF"/>
                </a:solidFill>
                <a:latin typeface="Tahoma"/>
                <a:cs typeface="Tahoma"/>
              </a:rPr>
              <a:t>волнообразные движения</a:t>
            </a:r>
            <a:r>
              <a:rPr sz="1800" i="1" spc="-5" dirty="0">
                <a:solidFill>
                  <a:srgbClr val="FFFFFF"/>
                </a:solidFill>
                <a:latin typeface="Tahoma"/>
                <a:cs typeface="Tahoma"/>
              </a:rPr>
              <a:t>- </a:t>
            </a:r>
            <a:r>
              <a:rPr sz="1800" b="1" dirty="0">
                <a:solidFill>
                  <a:srgbClr val="FFFFFF"/>
                </a:solidFill>
                <a:latin typeface="Tahoma"/>
                <a:cs typeface="Tahoma"/>
              </a:rPr>
              <a:t>как тело</a:t>
            </a:r>
            <a:r>
              <a:rPr sz="1800" b="1" spc="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1800" b="1" spc="-5" dirty="0">
                <a:solidFill>
                  <a:srgbClr val="FFFFFF"/>
                </a:solidFill>
                <a:latin typeface="Tahoma"/>
                <a:cs typeface="Tahoma"/>
              </a:rPr>
              <a:t>дельфина</a:t>
            </a:r>
            <a:r>
              <a:rPr sz="1800" i="1" spc="-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1800">
              <a:latin typeface="Tahoma"/>
              <a:cs typeface="Tahom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31876" y="998219"/>
            <a:ext cx="2210562" cy="143027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122676" y="1217675"/>
            <a:ext cx="3505962" cy="26875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56476" y="1217675"/>
            <a:ext cx="2210562" cy="21343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31876" y="2627376"/>
            <a:ext cx="2896362" cy="18676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887092" y="46177"/>
            <a:ext cx="5534660" cy="62147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171450" indent="635" algn="ctr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Стишок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мы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хотим посвятить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для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людей,  Для тех,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кто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не знает,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как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плавать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в</a:t>
            </a:r>
            <a:r>
              <a:rPr sz="2400" spc="-6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воде,  Кто плаванье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жизни всегда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избегал,</a:t>
            </a:r>
            <a:endParaRPr sz="2400">
              <a:latin typeface="Times New Roman"/>
              <a:cs typeface="Times New Roman"/>
            </a:endParaRPr>
          </a:p>
          <a:p>
            <a:pPr marR="159385" algn="ctr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Кто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радость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воды никогда не</a:t>
            </a:r>
            <a:r>
              <a:rPr sz="2400" spc="-2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познал.</a:t>
            </a:r>
            <a:endParaRPr sz="2400">
              <a:latin typeface="Times New Roman"/>
              <a:cs typeface="Times New Roman"/>
            </a:endParaRPr>
          </a:p>
          <a:p>
            <a:pPr marL="616585" indent="-343535">
              <a:lnSpc>
                <a:spcPct val="100000"/>
              </a:lnSpc>
              <a:spcBef>
                <a:spcPts val="1490"/>
              </a:spcBef>
              <a:buClr>
                <a:srgbClr val="FFCC00"/>
              </a:buClr>
              <a:buSzPct val="118750"/>
              <a:buChar char="•"/>
              <a:tabLst>
                <a:tab pos="616585" algn="l"/>
                <a:tab pos="61722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Ведь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плаванье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–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навык</a:t>
            </a:r>
            <a:r>
              <a:rPr sz="2400" spc="-2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необходим</a:t>
            </a:r>
            <a:endParaRPr sz="2400">
              <a:latin typeface="Times New Roman"/>
              <a:cs typeface="Times New Roman"/>
            </a:endParaRPr>
          </a:p>
          <a:p>
            <a:pPr marL="615315" marR="207645" indent="-222885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И маленьким детям, и даже</a:t>
            </a:r>
            <a:r>
              <a:rPr sz="2400" spc="-9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большим,  Ведь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это залог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безопасности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всех,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Ведь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это здоровье,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радость,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успех.</a:t>
            </a:r>
            <a:endParaRPr sz="2400">
              <a:latin typeface="Times New Roman"/>
              <a:cs typeface="Times New Roman"/>
            </a:endParaRPr>
          </a:p>
          <a:p>
            <a:pPr marL="662305" indent="-343535">
              <a:lnSpc>
                <a:spcPct val="100000"/>
              </a:lnSpc>
              <a:spcBef>
                <a:spcPts val="575"/>
              </a:spcBef>
              <a:buClr>
                <a:srgbClr val="FFCC00"/>
              </a:buClr>
              <a:buSzPct val="118750"/>
              <a:buChar char="•"/>
              <a:tabLst>
                <a:tab pos="662305" algn="l"/>
                <a:tab pos="662940" algn="l"/>
              </a:tabLst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В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воде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человек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организм</a:t>
            </a:r>
            <a:r>
              <a:rPr sz="2400" spc="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закалит,</a:t>
            </a:r>
            <a:endParaRPr sz="2400">
              <a:latin typeface="Times New Roman"/>
              <a:cs typeface="Times New Roman"/>
            </a:endParaRPr>
          </a:p>
          <a:p>
            <a:pPr marL="177800" algn="ctr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Сосуды и сердце свое</a:t>
            </a:r>
            <a:r>
              <a:rPr sz="2400" spc="-5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укрепит,</a:t>
            </a:r>
            <a:endParaRPr sz="2400">
              <a:latin typeface="Times New Roman"/>
              <a:cs typeface="Times New Roman"/>
            </a:endParaRPr>
          </a:p>
          <a:p>
            <a:pPr marL="188595" marR="5080" algn="ctr">
              <a:lnSpc>
                <a:spcPct val="100000"/>
              </a:lnSpc>
            </a:pP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Он </a:t>
            </a:r>
            <a:r>
              <a:rPr sz="2400" spc="5" dirty="0">
                <a:solidFill>
                  <a:srgbClr val="FFFFFF"/>
                </a:solidFill>
                <a:latin typeface="Times New Roman"/>
                <a:cs typeface="Times New Roman"/>
              </a:rPr>
              <a:t>будет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и сильным, и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стройным</a:t>
            </a:r>
            <a:r>
              <a:rPr sz="2400" spc="-7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всегда,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И в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этом поможет вам только</a:t>
            </a:r>
            <a:r>
              <a:rPr sz="2400" spc="-10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вода,</a:t>
            </a:r>
            <a:endParaRPr sz="2400">
              <a:latin typeface="Times New Roman"/>
              <a:cs typeface="Times New Roman"/>
            </a:endParaRPr>
          </a:p>
          <a:p>
            <a:pPr marL="949325" marR="766445" lvl="1" indent="-300355" algn="just">
              <a:lnSpc>
                <a:spcPct val="100000"/>
              </a:lnSpc>
              <a:spcBef>
                <a:spcPts val="575"/>
              </a:spcBef>
              <a:buClr>
                <a:srgbClr val="FFCC00"/>
              </a:buClr>
              <a:buSzPct val="118750"/>
              <a:buFont typeface="Times New Roman"/>
              <a:buChar char="•"/>
              <a:tabLst>
                <a:tab pos="992505" algn="l"/>
              </a:tabLst>
            </a:pPr>
            <a:r>
              <a:rPr dirty="0"/>
              <a:t>	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Давайте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же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плавать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учиться, 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Нырять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и в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воде веселиться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Пусть в жизни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везде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и</a:t>
            </a:r>
            <a:r>
              <a:rPr sz="2400" spc="-9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всегда  </a:t>
            </a:r>
            <a:r>
              <a:rPr sz="2400" dirty="0">
                <a:solidFill>
                  <a:srgbClr val="FFFFFF"/>
                </a:solidFill>
                <a:latin typeface="Times New Roman"/>
                <a:cs typeface="Times New Roman"/>
              </a:rPr>
              <a:t>Вам радость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приносит</a:t>
            </a:r>
            <a:r>
              <a:rPr sz="2400" spc="-15" dirty="0">
                <a:solidFill>
                  <a:srgbClr val="FFFFFF"/>
                </a:solidFill>
                <a:latin typeface="Times New Roman"/>
                <a:cs typeface="Times New Roman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imes New Roman"/>
                <a:cs typeface="Times New Roman"/>
              </a:rPr>
              <a:t>вода!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23972" y="1255775"/>
            <a:ext cx="3531870" cy="12291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pc="-180" dirty="0"/>
              <a:t>СПАСИБО</a:t>
            </a:r>
          </a:p>
        </p:txBody>
      </p:sp>
      <p:sp>
        <p:nvSpPr>
          <p:cNvPr id="4" name="object 4"/>
          <p:cNvSpPr/>
          <p:nvPr/>
        </p:nvSpPr>
        <p:spPr>
          <a:xfrm>
            <a:off x="2020823" y="2535935"/>
            <a:ext cx="5136641" cy="12291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353436" y="2667358"/>
            <a:ext cx="4436745" cy="733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4650" b="1" i="1" spc="-165" dirty="0">
                <a:solidFill>
                  <a:srgbClr val="FFFFFF"/>
                </a:solidFill>
                <a:latin typeface="Tahoma"/>
                <a:cs typeface="Tahoma"/>
              </a:rPr>
              <a:t>ЗА</a:t>
            </a:r>
            <a:r>
              <a:rPr sz="4650" b="1" i="1" spc="-12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650" b="1" i="1" spc="-180" dirty="0">
                <a:solidFill>
                  <a:srgbClr val="FFFFFF"/>
                </a:solidFill>
                <a:latin typeface="Tahoma"/>
                <a:cs typeface="Tahoma"/>
              </a:rPr>
              <a:t>ВНИМАНИЕ.</a:t>
            </a:r>
            <a:endParaRPr sz="46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543555" y="437387"/>
            <a:ext cx="3944874" cy="15049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954273" y="639826"/>
            <a:ext cx="3081020" cy="8483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400" spc="-5" dirty="0"/>
              <a:t>Плавание</a:t>
            </a:r>
            <a:endParaRPr sz="5400"/>
          </a:p>
        </p:txBody>
      </p:sp>
      <p:sp>
        <p:nvSpPr>
          <p:cNvPr id="4" name="object 4"/>
          <p:cNvSpPr/>
          <p:nvPr/>
        </p:nvSpPr>
        <p:spPr>
          <a:xfrm>
            <a:off x="1060703" y="2231135"/>
            <a:ext cx="1046225" cy="12291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80744" y="2231135"/>
            <a:ext cx="5142737" cy="12291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797296" y="2231135"/>
            <a:ext cx="2417826" cy="12291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1727" y="2901695"/>
            <a:ext cx="3009138" cy="122910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54679" y="2901695"/>
            <a:ext cx="5075682" cy="122910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06424" y="3572255"/>
            <a:ext cx="1808226" cy="122910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88464" y="3572255"/>
            <a:ext cx="3138678" cy="122910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600955" y="3572255"/>
            <a:ext cx="3563874" cy="122910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78307" y="4376928"/>
            <a:ext cx="1101090" cy="122910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26948" y="4376928"/>
            <a:ext cx="8196833" cy="122910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10641" y="2362558"/>
            <a:ext cx="8041640" cy="2879090"/>
          </a:xfrm>
          <a:prstGeom prst="rect">
            <a:avLst/>
          </a:prstGeom>
        </p:spPr>
        <p:txBody>
          <a:bodyPr vert="horz" wrap="square" lIns="0" tIns="49530" rIns="0" bIns="0" rtlCol="0">
            <a:spAutoFit/>
          </a:bodyPr>
          <a:lstStyle/>
          <a:p>
            <a:pPr marL="706120" marR="695325" indent="3810" algn="ctr">
              <a:lnSpc>
                <a:spcPct val="94600"/>
              </a:lnSpc>
              <a:spcBef>
                <a:spcPts val="390"/>
              </a:spcBef>
            </a:pPr>
            <a:r>
              <a:rPr sz="4650" i="1" spc="-145" dirty="0">
                <a:solidFill>
                  <a:srgbClr val="FFFFFF"/>
                </a:solidFill>
                <a:latin typeface="Tahoma"/>
                <a:cs typeface="Tahoma"/>
              </a:rPr>
              <a:t>«Раньше </a:t>
            </a:r>
            <a:r>
              <a:rPr sz="4650" i="1" spc="-155" dirty="0">
                <a:solidFill>
                  <a:srgbClr val="FFFFFF"/>
                </a:solidFill>
                <a:latin typeface="Tahoma"/>
                <a:cs typeface="Tahoma"/>
              </a:rPr>
              <a:t>люди </a:t>
            </a:r>
            <a:r>
              <a:rPr sz="4650" i="1" spc="-135" dirty="0">
                <a:solidFill>
                  <a:srgbClr val="FFFFFF"/>
                </a:solidFill>
                <a:latin typeface="Tahoma"/>
                <a:cs typeface="Tahoma"/>
              </a:rPr>
              <a:t>не могли  </a:t>
            </a:r>
            <a:r>
              <a:rPr sz="4650" i="1" spc="-140" dirty="0">
                <a:solidFill>
                  <a:srgbClr val="FFFFFF"/>
                </a:solidFill>
                <a:latin typeface="Tahoma"/>
                <a:cs typeface="Tahoma"/>
              </a:rPr>
              <a:t>Плавать и нырять </a:t>
            </a:r>
            <a:r>
              <a:rPr sz="4650" i="1" spc="-130" dirty="0">
                <a:solidFill>
                  <a:srgbClr val="FFFFFF"/>
                </a:solidFill>
                <a:latin typeface="Tahoma"/>
                <a:cs typeface="Tahoma"/>
              </a:rPr>
              <a:t>в воде,  </a:t>
            </a:r>
            <a:r>
              <a:rPr sz="4650" i="1" spc="-135" dirty="0">
                <a:solidFill>
                  <a:srgbClr val="FFFFFF"/>
                </a:solidFill>
                <a:latin typeface="Tahoma"/>
                <a:cs typeface="Tahoma"/>
              </a:rPr>
              <a:t>Как </a:t>
            </a:r>
            <a:r>
              <a:rPr sz="4650" i="1" spc="-160" dirty="0">
                <a:solidFill>
                  <a:srgbClr val="FFFFFF"/>
                </a:solidFill>
                <a:latin typeface="Tahoma"/>
                <a:cs typeface="Tahoma"/>
              </a:rPr>
              <a:t>же </a:t>
            </a:r>
            <a:r>
              <a:rPr sz="4650" i="1" spc="-155" dirty="0">
                <a:solidFill>
                  <a:srgbClr val="FFFFFF"/>
                </a:solidFill>
                <a:latin typeface="Tahoma"/>
                <a:cs typeface="Tahoma"/>
              </a:rPr>
              <a:t>люди</a:t>
            </a:r>
            <a:r>
              <a:rPr sz="4650" i="1" spc="-1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650" i="1" spc="-135" dirty="0">
                <a:solidFill>
                  <a:srgbClr val="FFFFFF"/>
                </a:solidFill>
                <a:latin typeface="Tahoma"/>
                <a:cs typeface="Tahoma"/>
              </a:rPr>
              <a:t>научились</a:t>
            </a:r>
            <a:endParaRPr sz="4650">
              <a:latin typeface="Tahoma"/>
              <a:cs typeface="Tahoma"/>
            </a:endParaRPr>
          </a:p>
          <a:p>
            <a:pPr algn="ctr">
              <a:lnSpc>
                <a:spcPct val="100000"/>
              </a:lnSpc>
              <a:spcBef>
                <a:spcPts val="760"/>
              </a:spcBef>
            </a:pPr>
            <a:r>
              <a:rPr sz="4650" i="1" spc="-165" dirty="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sz="4650" i="1" spc="-130" dirty="0">
                <a:solidFill>
                  <a:srgbClr val="FFFFFF"/>
                </a:solidFill>
                <a:latin typeface="Tahoma"/>
                <a:cs typeface="Tahoma"/>
              </a:rPr>
              <a:t>нырять, </a:t>
            </a:r>
            <a:r>
              <a:rPr sz="4650" i="1" spc="-140" dirty="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sz="4650" i="1" spc="-145" dirty="0">
                <a:solidFill>
                  <a:srgbClr val="FFFFFF"/>
                </a:solidFill>
                <a:latin typeface="Tahoma"/>
                <a:cs typeface="Tahoma"/>
              </a:rPr>
              <a:t>плыть </a:t>
            </a:r>
            <a:r>
              <a:rPr sz="4650" i="1" spc="-130" dirty="0">
                <a:solidFill>
                  <a:srgbClr val="FFFFFF"/>
                </a:solidFill>
                <a:latin typeface="Tahoma"/>
                <a:cs typeface="Tahoma"/>
              </a:rPr>
              <a:t>все</a:t>
            </a:r>
            <a:r>
              <a:rPr sz="4650" i="1" spc="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650" i="1" spc="-135" dirty="0">
                <a:solidFill>
                  <a:srgbClr val="FFFFFF"/>
                </a:solidFill>
                <a:latin typeface="Tahoma"/>
                <a:cs typeface="Tahoma"/>
              </a:rPr>
              <a:t>стили?»</a:t>
            </a:r>
            <a:endParaRPr sz="465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066032" y="21335"/>
            <a:ext cx="895350" cy="12291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4399026" y="182626"/>
            <a:ext cx="19494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i="1" dirty="0">
                <a:latin typeface="Tahoma"/>
                <a:cs typeface="Tahoma"/>
              </a:rPr>
              <a:t>,</a:t>
            </a:r>
          </a:p>
        </p:txBody>
      </p:sp>
      <p:sp>
        <p:nvSpPr>
          <p:cNvPr id="4" name="object 4"/>
          <p:cNvSpPr/>
          <p:nvPr/>
        </p:nvSpPr>
        <p:spPr>
          <a:xfrm>
            <a:off x="4407408" y="3284220"/>
            <a:ext cx="837438" cy="56768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05755" y="3284220"/>
            <a:ext cx="3099054" cy="5676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35779" y="3649979"/>
            <a:ext cx="1145286" cy="56769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141976" y="3649979"/>
            <a:ext cx="1151381" cy="5676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954267" y="3649979"/>
            <a:ext cx="1678686" cy="5676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773423" y="4320540"/>
            <a:ext cx="1163574" cy="567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97908" y="4320540"/>
            <a:ext cx="3242310" cy="5676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64691" y="5600700"/>
            <a:ext cx="1200149" cy="5676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25751" y="5600700"/>
            <a:ext cx="1992629" cy="56769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79291" y="5600700"/>
            <a:ext cx="1523238" cy="56769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663440" y="5600700"/>
            <a:ext cx="448830" cy="5676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111402" y="1708150"/>
            <a:ext cx="6844030" cy="496506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Вероятнее всего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плавать стали от</a:t>
            </a:r>
            <a:r>
              <a:rPr sz="20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того</a:t>
            </a:r>
            <a:r>
              <a:rPr sz="2000" i="1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endParaRPr sz="2000">
              <a:latin typeface="Tahoma"/>
              <a:cs typeface="Tahoma"/>
            </a:endParaRPr>
          </a:p>
          <a:p>
            <a:pPr marL="1270" algn="ctr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Что в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древние года спасались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люди от</a:t>
            </a:r>
            <a:r>
              <a:rPr sz="2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врага</a:t>
            </a:r>
            <a:endParaRPr sz="2000">
              <a:latin typeface="Tahoma"/>
              <a:cs typeface="Tahoma"/>
            </a:endParaRPr>
          </a:p>
          <a:p>
            <a:pPr marL="414655" marR="403860" indent="-4445" algn="ctr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И сама похоже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жизнь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научила многих плыть,  Подражая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птицам,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зверям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люди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стали чуть</a:t>
            </a:r>
            <a:r>
              <a:rPr sz="2000" spc="-13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мудрее</a:t>
            </a:r>
            <a:endParaRPr sz="2000">
              <a:latin typeface="Tahoma"/>
              <a:cs typeface="Tahoma"/>
            </a:endParaRPr>
          </a:p>
          <a:p>
            <a:pPr algn="ctr">
              <a:lnSpc>
                <a:spcPts val="2350"/>
              </a:lnSpc>
              <a:spcBef>
                <a:spcPts val="480"/>
              </a:spcBef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Наблюдая за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собакой</a:t>
            </a:r>
            <a:r>
              <a:rPr sz="2000" i="1" spc="-5" dirty="0">
                <a:solidFill>
                  <a:srgbClr val="FFFFFF"/>
                </a:solidFill>
                <a:latin typeface="Tahoma"/>
                <a:cs typeface="Tahoma"/>
              </a:rPr>
              <a:t>,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как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в воде она</a:t>
            </a:r>
            <a:r>
              <a:rPr sz="20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плывет,</a:t>
            </a:r>
            <a:endParaRPr sz="2000">
              <a:latin typeface="Tahoma"/>
              <a:cs typeface="Tahoma"/>
            </a:endParaRPr>
          </a:p>
          <a:p>
            <a:pPr algn="ctr">
              <a:lnSpc>
                <a:spcPts val="2470"/>
              </a:lnSpc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Стали плавать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по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собачьи </a:t>
            </a:r>
            <a:r>
              <a:rPr sz="2000" i="1" dirty="0">
                <a:solidFill>
                  <a:srgbClr val="FFFFFF"/>
                </a:solidFill>
                <a:latin typeface="Tahoma"/>
                <a:cs typeface="Tahoma"/>
              </a:rPr>
              <a:t>- </a:t>
            </a:r>
            <a:r>
              <a:rPr sz="2100" b="1" i="1" spc="-55" dirty="0">
                <a:solidFill>
                  <a:srgbClr val="FFFFFF"/>
                </a:solidFill>
                <a:latin typeface="Tahoma"/>
                <a:cs typeface="Tahoma"/>
              </a:rPr>
              <a:t>это </a:t>
            </a:r>
            <a:r>
              <a:rPr sz="2100" b="1" i="1" spc="-70" dirty="0">
                <a:solidFill>
                  <a:srgbClr val="FFFFFF"/>
                </a:solidFill>
                <a:latin typeface="Tahoma"/>
                <a:cs typeface="Tahoma"/>
              </a:rPr>
              <a:t>самый первый</a:t>
            </a:r>
            <a:r>
              <a:rPr sz="2100" b="1" i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b="1" i="1" spc="-65" dirty="0">
                <a:solidFill>
                  <a:srgbClr val="FFFFFF"/>
                </a:solidFill>
                <a:latin typeface="Tahoma"/>
                <a:cs typeface="Tahoma"/>
              </a:rPr>
              <a:t>стиль</a:t>
            </a:r>
            <a:endParaRPr sz="2100">
              <a:latin typeface="Tahoma"/>
              <a:cs typeface="Tahoma"/>
            </a:endParaRPr>
          </a:p>
          <a:p>
            <a:pPr marL="2540" algn="ctr">
              <a:lnSpc>
                <a:spcPts val="2510"/>
              </a:lnSpc>
              <a:spcBef>
                <a:spcPts val="365"/>
              </a:spcBef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Наблюдая за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лягушкой </a:t>
            </a:r>
            <a:r>
              <a:rPr sz="2000" i="1" spc="-55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2100" b="1" i="1" spc="-55" dirty="0">
                <a:solidFill>
                  <a:srgbClr val="FFFFFF"/>
                </a:solidFill>
                <a:latin typeface="Tahoma"/>
                <a:cs typeface="Tahoma"/>
              </a:rPr>
              <a:t>люди </a:t>
            </a:r>
            <a:r>
              <a:rPr sz="2100" b="1" i="1" spc="-60" dirty="0">
                <a:solidFill>
                  <a:srgbClr val="FFFFFF"/>
                </a:solidFill>
                <a:latin typeface="Tahoma"/>
                <a:cs typeface="Tahoma"/>
              </a:rPr>
              <a:t>брасс</a:t>
            </a:r>
            <a:r>
              <a:rPr sz="2100" b="1" i="1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100" b="1" i="1" spc="-60" dirty="0">
                <a:solidFill>
                  <a:srgbClr val="FFFFFF"/>
                </a:solidFill>
                <a:latin typeface="Tahoma"/>
                <a:cs typeface="Tahoma"/>
              </a:rPr>
              <a:t>изобрели.</a:t>
            </a:r>
            <a:endParaRPr sz="2100">
              <a:latin typeface="Tahoma"/>
              <a:cs typeface="Tahoma"/>
            </a:endParaRPr>
          </a:p>
          <a:p>
            <a:pPr algn="ctr">
              <a:lnSpc>
                <a:spcPts val="2390"/>
              </a:lnSpc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И поэтому могли плавать на</a:t>
            </a:r>
            <a:r>
              <a:rPr sz="2000" spc="-10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перегонки,</a:t>
            </a:r>
            <a:endParaRPr sz="2000">
              <a:latin typeface="Tahoma"/>
              <a:cs typeface="Tahoma"/>
            </a:endParaRPr>
          </a:p>
          <a:p>
            <a:pPr marL="292735" marR="284480" indent="-1270" algn="ctr">
              <a:lnSpc>
                <a:spcPts val="2400"/>
              </a:lnSpc>
              <a:spcBef>
                <a:spcPts val="560"/>
              </a:spcBef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А в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Австралии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потом </a:t>
            </a:r>
            <a:r>
              <a:rPr sz="2100" b="1" i="1" spc="-65" dirty="0">
                <a:solidFill>
                  <a:srgbClr val="FFFFFF"/>
                </a:solidFill>
                <a:latin typeface="Tahoma"/>
                <a:cs typeface="Tahoma"/>
              </a:rPr>
              <a:t>стали плавать способ кроль 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Этот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способ всех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быстрей </a:t>
            </a:r>
            <a:r>
              <a:rPr sz="2000" i="1" dirty="0">
                <a:solidFill>
                  <a:srgbClr val="FFFFFF"/>
                </a:solidFill>
                <a:latin typeface="Tahoma"/>
                <a:cs typeface="Tahoma"/>
              </a:rPr>
              <a:t>-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не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догонит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всякий</a:t>
            </a:r>
            <a:r>
              <a:rPr sz="2000" spc="-7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зверь,  Наблюдая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за дельфином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в</a:t>
            </a:r>
            <a:r>
              <a:rPr sz="2000" spc="-9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море,</a:t>
            </a:r>
            <a:endParaRPr sz="2000">
              <a:latin typeface="Tahoma"/>
              <a:cs typeface="Tahoma"/>
            </a:endParaRPr>
          </a:p>
          <a:p>
            <a:pPr marL="2540" algn="ctr">
              <a:lnSpc>
                <a:spcPts val="2350"/>
              </a:lnSpc>
              <a:spcBef>
                <a:spcPts val="400"/>
              </a:spcBef>
            </a:pP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как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плывет дельфин</a:t>
            </a:r>
            <a:r>
              <a:rPr sz="20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красиво</a:t>
            </a:r>
            <a:endParaRPr sz="2000">
              <a:latin typeface="Tahoma"/>
              <a:cs typeface="Tahoma"/>
            </a:endParaRPr>
          </a:p>
          <a:p>
            <a:pPr algn="ctr">
              <a:lnSpc>
                <a:spcPts val="2470"/>
              </a:lnSpc>
            </a:pPr>
            <a:r>
              <a:rPr sz="2100" b="1" i="1" spc="-65" dirty="0">
                <a:solidFill>
                  <a:srgbClr val="FFFFFF"/>
                </a:solidFill>
                <a:latin typeface="Tahoma"/>
                <a:cs typeface="Tahoma"/>
              </a:rPr>
              <a:t>Стали плавать </a:t>
            </a:r>
            <a:r>
              <a:rPr sz="2100" b="1" i="1" spc="-60" dirty="0">
                <a:solidFill>
                  <a:srgbClr val="FFFFFF"/>
                </a:solidFill>
                <a:latin typeface="Tahoma"/>
                <a:cs typeface="Tahoma"/>
              </a:rPr>
              <a:t>все </a:t>
            </a:r>
            <a:r>
              <a:rPr sz="2100" b="1" i="1" spc="-65" dirty="0">
                <a:solidFill>
                  <a:srgbClr val="FFFFFF"/>
                </a:solidFill>
                <a:latin typeface="Tahoma"/>
                <a:cs typeface="Tahoma"/>
              </a:rPr>
              <a:t>дельфин-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красивейший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этот</a:t>
            </a:r>
            <a:r>
              <a:rPr sz="2000" spc="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стиль.</a:t>
            </a:r>
            <a:endParaRPr sz="2000">
              <a:latin typeface="Tahoma"/>
              <a:cs typeface="Tahoma"/>
            </a:endParaRPr>
          </a:p>
          <a:p>
            <a:pPr marL="433070" marR="422909" indent="-3810" algn="ctr">
              <a:lnSpc>
                <a:spcPct val="100000"/>
              </a:lnSpc>
              <a:spcBef>
                <a:spcPts val="459"/>
              </a:spcBef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Так животным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подражая их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в воде изображая 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Научились люди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плыть, и с водой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всегда</a:t>
            </a:r>
            <a:r>
              <a:rPr sz="2000" spc="-8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дружить.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17576" y="303275"/>
            <a:ext cx="1905762" cy="143027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551676" y="256031"/>
            <a:ext cx="2286762" cy="147751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6476" y="227075"/>
            <a:ext cx="3048762" cy="150647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0876" y="2132076"/>
            <a:ext cx="1372362" cy="1219962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237476" y="4646676"/>
            <a:ext cx="1904237" cy="1372362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694676" y="2132076"/>
            <a:ext cx="1296162" cy="2058162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0" y="3732276"/>
            <a:ext cx="1599438" cy="117271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5725670"/>
            <a:ext cx="1738122" cy="1130046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50036" y="265175"/>
            <a:ext cx="2439162" cy="12291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763011" y="265175"/>
            <a:ext cx="1030986" cy="12291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43072" y="265175"/>
            <a:ext cx="4908041" cy="12291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51304" y="935736"/>
            <a:ext cx="4924806" cy="122910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382649" y="426465"/>
            <a:ext cx="6227445" cy="13671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013460" marR="5080" indent="-1001394">
              <a:lnSpc>
                <a:spcPct val="100000"/>
              </a:lnSpc>
              <a:spcBef>
                <a:spcPts val="105"/>
              </a:spcBef>
            </a:pPr>
            <a:r>
              <a:rPr sz="4400" dirty="0">
                <a:solidFill>
                  <a:srgbClr val="FFFFFF"/>
                </a:solidFill>
                <a:latin typeface="Tahoma"/>
                <a:cs typeface="Tahoma"/>
              </a:rPr>
              <a:t>Кроль – </a:t>
            </a:r>
            <a:r>
              <a:rPr sz="4400" spc="-5" dirty="0">
                <a:solidFill>
                  <a:srgbClr val="FFFFFF"/>
                </a:solidFill>
                <a:latin typeface="Tahoma"/>
                <a:cs typeface="Tahoma"/>
              </a:rPr>
              <a:t>самый</a:t>
            </a:r>
            <a:r>
              <a:rPr sz="4400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400" dirty="0">
                <a:solidFill>
                  <a:srgbClr val="FFFFFF"/>
                </a:solidFill>
                <a:latin typeface="Tahoma"/>
                <a:cs typeface="Tahoma"/>
              </a:rPr>
              <a:t>быстрый  </a:t>
            </a:r>
            <a:r>
              <a:rPr sz="4400" spc="-5" dirty="0">
                <a:solidFill>
                  <a:srgbClr val="FFFFFF"/>
                </a:solidFill>
                <a:latin typeface="Tahoma"/>
                <a:cs typeface="Tahoma"/>
              </a:rPr>
              <a:t>стиль</a:t>
            </a:r>
            <a:r>
              <a:rPr sz="4400" spc="-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4400" spc="-5" dirty="0">
                <a:solidFill>
                  <a:srgbClr val="FFFFFF"/>
                </a:solidFill>
                <a:latin typeface="Tahoma"/>
                <a:cs typeface="Tahoma"/>
              </a:rPr>
              <a:t>плавания.</a:t>
            </a:r>
            <a:endParaRPr sz="44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686555" y="2359151"/>
            <a:ext cx="578358" cy="79019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896105" y="2461386"/>
            <a:ext cx="1333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i="1" spc="-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2800">
              <a:latin typeface="Tahoma"/>
              <a:cs typeface="Tahoma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89075" y="2055876"/>
            <a:ext cx="7163561" cy="43441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04215" y="51815"/>
            <a:ext cx="4670298" cy="12291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535940" y="214376"/>
            <a:ext cx="397192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Кроль на</a:t>
            </a:r>
            <a:r>
              <a:rPr spc="-90" dirty="0"/>
              <a:t> </a:t>
            </a:r>
            <a:r>
              <a:rPr spc="-5" dirty="0"/>
              <a:t>груди</a:t>
            </a:r>
          </a:p>
        </p:txBody>
      </p:sp>
      <p:sp>
        <p:nvSpPr>
          <p:cNvPr id="4" name="object 4"/>
          <p:cNvSpPr/>
          <p:nvPr/>
        </p:nvSpPr>
        <p:spPr>
          <a:xfrm>
            <a:off x="4585715" y="3909059"/>
            <a:ext cx="2382774" cy="6774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565392" y="3909059"/>
            <a:ext cx="534149" cy="6774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696456" y="3909059"/>
            <a:ext cx="2216657" cy="67741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07340" y="3978300"/>
            <a:ext cx="8499475" cy="2602865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355600" indent="-342900">
              <a:lnSpc>
                <a:spcPts val="2990"/>
              </a:lnSpc>
              <a:spcBef>
                <a:spcPts val="130"/>
              </a:spcBef>
              <a:buClr>
                <a:srgbClr val="FFCC00"/>
              </a:buClr>
              <a:buSzPct val="118750"/>
              <a:buChar char="•"/>
              <a:tabLst>
                <a:tab pos="354965" algn="l"/>
                <a:tab pos="355600" algn="l"/>
              </a:tabLst>
            </a:pP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Плавание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кролем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похоже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на </a:t>
            </a:r>
            <a:r>
              <a:rPr sz="2500" b="1" i="1" spc="-65" dirty="0">
                <a:solidFill>
                  <a:srgbClr val="FFFFFF"/>
                </a:solidFill>
                <a:latin typeface="Tahoma"/>
                <a:cs typeface="Tahoma"/>
              </a:rPr>
              <a:t>ползание</a:t>
            </a:r>
            <a:r>
              <a:rPr sz="2500" b="1" i="1" spc="-114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500" b="1" i="1" spc="-60" dirty="0">
                <a:solidFill>
                  <a:srgbClr val="FFFFFF"/>
                </a:solidFill>
                <a:latin typeface="Tahoma"/>
                <a:cs typeface="Tahoma"/>
              </a:rPr>
              <a:t>по-пластунски</a:t>
            </a:r>
            <a:r>
              <a:rPr sz="2400" i="1" spc="-60" dirty="0">
                <a:solidFill>
                  <a:srgbClr val="FFFFFF"/>
                </a:solidFill>
                <a:latin typeface="Tahoma"/>
                <a:cs typeface="Tahoma"/>
              </a:rPr>
              <a:t>,</a:t>
            </a:r>
            <a:endParaRPr sz="2400">
              <a:latin typeface="Tahoma"/>
              <a:cs typeface="Tahoma"/>
            </a:endParaRPr>
          </a:p>
          <a:p>
            <a:pPr marL="355600" marR="279400">
              <a:lnSpc>
                <a:spcPts val="2880"/>
              </a:lnSpc>
              <a:spcBef>
                <a:spcPts val="85"/>
              </a:spcBef>
            </a:pP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но только в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воде. Пловец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по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очереди погружает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в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воду 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немного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согнутые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в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локте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руки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впереди плеч,</a:t>
            </a:r>
            <a:r>
              <a:rPr sz="2400" spc="-6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делает</a:t>
            </a:r>
            <a:endParaRPr sz="2400">
              <a:latin typeface="Tahoma"/>
              <a:cs typeface="Tahoma"/>
            </a:endParaRPr>
          </a:p>
          <a:p>
            <a:pPr marL="355600">
              <a:lnSpc>
                <a:spcPts val="2785"/>
              </a:lnSpc>
            </a:pP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длинный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сильный гребок и, постепенно</a:t>
            </a:r>
            <a:r>
              <a:rPr sz="24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распрямляя</a:t>
            </a:r>
            <a:endParaRPr sz="2400">
              <a:latin typeface="Tahoma"/>
              <a:cs typeface="Tahoma"/>
            </a:endParaRPr>
          </a:p>
          <a:p>
            <a:pPr marL="355600" marR="3683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руку,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выносит ее из воды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у бедра.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Ноги при этом делают  движения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вверх</a:t>
            </a:r>
            <a:r>
              <a:rPr sz="2400" i="1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вниз,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слегка сгибаясь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и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разгибаясь </a:t>
            </a:r>
            <a:r>
              <a:rPr sz="2400" dirty="0">
                <a:solidFill>
                  <a:srgbClr val="FFFFFF"/>
                </a:solidFill>
                <a:latin typeface="Tahoma"/>
                <a:cs typeface="Tahoma"/>
              </a:rPr>
              <a:t>в  </a:t>
            </a:r>
            <a:r>
              <a:rPr sz="2400" spc="-5" dirty="0">
                <a:solidFill>
                  <a:srgbClr val="FFFFFF"/>
                </a:solidFill>
                <a:latin typeface="Tahoma"/>
                <a:cs typeface="Tahoma"/>
              </a:rPr>
              <a:t>коленях</a:t>
            </a:r>
            <a:r>
              <a:rPr sz="2400" i="1" spc="-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533400" y="914400"/>
            <a:ext cx="1752600" cy="29718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13076" y="912875"/>
            <a:ext cx="6172962" cy="304876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751326" y="633476"/>
            <a:ext cx="164211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Брасс.</a:t>
            </a:r>
          </a:p>
        </p:txBody>
      </p:sp>
      <p:sp>
        <p:nvSpPr>
          <p:cNvPr id="3" name="object 3"/>
          <p:cNvSpPr/>
          <p:nvPr/>
        </p:nvSpPr>
        <p:spPr>
          <a:xfrm>
            <a:off x="1499616" y="1903476"/>
            <a:ext cx="6142482" cy="41155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5444" y="135636"/>
            <a:ext cx="2347722" cy="122910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06979" y="135636"/>
            <a:ext cx="928878" cy="122910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83407" y="135636"/>
            <a:ext cx="5581650" cy="122910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11323" y="806195"/>
            <a:ext cx="4755641" cy="122910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1218082" y="298195"/>
            <a:ext cx="6711315" cy="13677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337945" marR="5080" indent="-13258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Брасс </a:t>
            </a:r>
            <a:r>
              <a:rPr i="1" dirty="0">
                <a:latin typeface="Tahoma"/>
                <a:cs typeface="Tahoma"/>
              </a:rPr>
              <a:t>- </a:t>
            </a:r>
            <a:r>
              <a:rPr spc="-5" dirty="0"/>
              <a:t>самый</a:t>
            </a:r>
            <a:r>
              <a:rPr spc="-75" dirty="0"/>
              <a:t> </a:t>
            </a:r>
            <a:r>
              <a:rPr dirty="0"/>
              <a:t>медленный  </a:t>
            </a:r>
            <a:r>
              <a:rPr spc="-5" dirty="0"/>
              <a:t>стиль</a:t>
            </a:r>
            <a:r>
              <a:rPr spc="-30" dirty="0"/>
              <a:t> </a:t>
            </a:r>
            <a:r>
              <a:rPr dirty="0"/>
              <a:t>плавания</a:t>
            </a:r>
          </a:p>
        </p:txBody>
      </p:sp>
      <p:sp>
        <p:nvSpPr>
          <p:cNvPr id="7" name="object 7"/>
          <p:cNvSpPr/>
          <p:nvPr/>
        </p:nvSpPr>
        <p:spPr>
          <a:xfrm>
            <a:off x="1472183" y="4457700"/>
            <a:ext cx="1079754" cy="56768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89376" y="5067300"/>
            <a:ext cx="514350" cy="5676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64635" y="5067300"/>
            <a:ext cx="919734" cy="5676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535940" y="4514420"/>
            <a:ext cx="8028940" cy="1869439"/>
          </a:xfrm>
          <a:prstGeom prst="rect">
            <a:avLst/>
          </a:prstGeom>
        </p:spPr>
        <p:txBody>
          <a:bodyPr vert="horz" wrap="square" lIns="0" tIns="36830" rIns="0" bIns="0" rtlCol="0">
            <a:spAutoFit/>
          </a:bodyPr>
          <a:lstStyle/>
          <a:p>
            <a:pPr marL="355600" marR="1373505" indent="-342900">
              <a:lnSpc>
                <a:spcPts val="2400"/>
              </a:lnSpc>
              <a:spcBef>
                <a:spcPts val="290"/>
              </a:spcBef>
              <a:buClr>
                <a:srgbClr val="FFCC00"/>
              </a:buClr>
              <a:buSzPct val="120000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Пусть </a:t>
            </a:r>
            <a:r>
              <a:rPr sz="2100" b="1" i="1" spc="-60" dirty="0">
                <a:solidFill>
                  <a:srgbClr val="FFFFFF"/>
                </a:solidFill>
                <a:latin typeface="Tahoma"/>
                <a:cs typeface="Tahoma"/>
              </a:rPr>
              <a:t>брасс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не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слишком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уж быстр, зато он обладает  множеством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достоинств,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которые делают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его</a:t>
            </a:r>
            <a:r>
              <a:rPr sz="2000" spc="-11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просто</a:t>
            </a:r>
            <a:endParaRPr sz="2000">
              <a:latin typeface="Tahoma"/>
              <a:cs typeface="Tahoma"/>
            </a:endParaRPr>
          </a:p>
          <a:p>
            <a:pPr marL="355600" marR="826769">
              <a:lnSpc>
                <a:spcPts val="2400"/>
              </a:lnSpc>
              <a:spcBef>
                <a:spcPts val="5"/>
              </a:spcBef>
              <a:tabLst>
                <a:tab pos="3926840" algn="l"/>
              </a:tabLst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незаменимым</a:t>
            </a:r>
            <a:r>
              <a:rPr sz="2000" spc="-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стилем. </a:t>
            </a:r>
            <a:r>
              <a:rPr sz="2100" b="1" i="1" spc="-60" dirty="0">
                <a:solidFill>
                  <a:srgbClr val="FFFFFF"/>
                </a:solidFill>
                <a:latin typeface="Tahoma"/>
                <a:cs typeface="Tahoma"/>
              </a:rPr>
              <a:t>Брасс	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позволяет двигаться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в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воде 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бесшумно;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при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движении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этим стилем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можно</a:t>
            </a:r>
            <a:r>
              <a:rPr sz="2000" spc="-8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отлично</a:t>
            </a:r>
            <a:endParaRPr sz="2000">
              <a:latin typeface="Tahoma"/>
              <a:cs typeface="Tahoma"/>
            </a:endParaRPr>
          </a:p>
          <a:p>
            <a:pPr marL="355600" marR="5080">
              <a:lnSpc>
                <a:spcPts val="2400"/>
              </a:lnSpc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просматривать надводное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пространство;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а также именно плавая  брассом можно преодолевать значительные</a:t>
            </a:r>
            <a:r>
              <a:rPr sz="2000" spc="-12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расстояния</a:t>
            </a:r>
            <a:r>
              <a:rPr sz="2000" i="1" spc="-5" dirty="0">
                <a:solidFill>
                  <a:srgbClr val="FFFFFF"/>
                </a:solidFill>
                <a:latin typeface="Tahoma"/>
                <a:cs typeface="Tahoma"/>
              </a:rPr>
              <a:t>.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533400" y="1676400"/>
            <a:ext cx="2133600" cy="274320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894076" y="1827276"/>
            <a:ext cx="2748533" cy="231571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865876" y="1674876"/>
            <a:ext cx="2820162" cy="274396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44267" y="242315"/>
            <a:ext cx="4889754" cy="12291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/>
              <a:t>Кроль на</a:t>
            </a:r>
            <a:r>
              <a:rPr spc="-85" dirty="0"/>
              <a:t> </a:t>
            </a:r>
            <a:r>
              <a:rPr spc="-5" dirty="0"/>
              <a:t>спине.</a:t>
            </a:r>
          </a:p>
        </p:txBody>
      </p:sp>
      <p:sp>
        <p:nvSpPr>
          <p:cNvPr id="4" name="object 4"/>
          <p:cNvSpPr/>
          <p:nvPr/>
        </p:nvSpPr>
        <p:spPr>
          <a:xfrm>
            <a:off x="1522475" y="1217675"/>
            <a:ext cx="5944362" cy="28201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415028" y="4229100"/>
            <a:ext cx="2836926" cy="5676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38783" y="4533900"/>
            <a:ext cx="1126998" cy="56768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535940" y="4285820"/>
            <a:ext cx="7972425" cy="1869439"/>
          </a:xfrm>
          <a:prstGeom prst="rect">
            <a:avLst/>
          </a:prstGeom>
        </p:spPr>
        <p:txBody>
          <a:bodyPr vert="horz" wrap="square" lIns="0" tIns="18415" rIns="0" bIns="0" rtlCol="0">
            <a:spAutoFit/>
          </a:bodyPr>
          <a:lstStyle/>
          <a:p>
            <a:pPr marL="355600" marR="5080" indent="-342900">
              <a:lnSpc>
                <a:spcPct val="98600"/>
              </a:lnSpc>
              <a:spcBef>
                <a:spcPts val="145"/>
              </a:spcBef>
              <a:buClr>
                <a:srgbClr val="FFCC00"/>
              </a:buClr>
              <a:buSzPct val="120000"/>
              <a:buChar char="•"/>
              <a:tabLst>
                <a:tab pos="354965" algn="l"/>
                <a:tab pos="355600" algn="l"/>
              </a:tabLst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Этот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стиль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плавания похож на </a:t>
            </a:r>
            <a:r>
              <a:rPr sz="2100" b="1" i="1" spc="-60" dirty="0">
                <a:solidFill>
                  <a:srgbClr val="FFFFFF"/>
                </a:solidFill>
                <a:latin typeface="Tahoma"/>
                <a:cs typeface="Tahoma"/>
              </a:rPr>
              <a:t>"кроль наоборот".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Здесь,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как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и  в </a:t>
            </a:r>
            <a:r>
              <a:rPr sz="2100" b="1" i="1" spc="-55" dirty="0">
                <a:solidFill>
                  <a:srgbClr val="FFFFFF"/>
                </a:solidFill>
                <a:latin typeface="Tahoma"/>
                <a:cs typeface="Tahoma"/>
              </a:rPr>
              <a:t>кроле</a:t>
            </a:r>
            <a:r>
              <a:rPr sz="2000" spc="-55" dirty="0">
                <a:solidFill>
                  <a:srgbClr val="FFFFFF"/>
                </a:solidFill>
                <a:latin typeface="Tahoma"/>
                <a:cs typeface="Tahoma"/>
              </a:rPr>
              <a:t>,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спортсмен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выполняет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попеременные гребки руками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и  одновременно совершает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попеременные удары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ногами в  вертикальной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плоскости (вверх</a:t>
            </a:r>
            <a:r>
              <a:rPr sz="2000" i="1" spc="-5" dirty="0">
                <a:solidFill>
                  <a:srgbClr val="FFFFFF"/>
                </a:solidFill>
                <a:latin typeface="Tahoma"/>
                <a:cs typeface="Tahoma"/>
              </a:rPr>
              <a:t>-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вниз). Лицо спортсмена  практически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постоянно (за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исключением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старта и</a:t>
            </a:r>
            <a:r>
              <a:rPr sz="20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поворотов)</a:t>
            </a:r>
            <a:endParaRPr sz="2000">
              <a:latin typeface="Tahoma"/>
              <a:cs typeface="Tahoma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находится над</a:t>
            </a:r>
            <a:r>
              <a:rPr sz="2000" spc="-5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водой.</a:t>
            </a:r>
            <a:endParaRPr sz="2000">
              <a:latin typeface="Tahoma"/>
              <a:cs typeface="Tahom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52600" y="89915"/>
            <a:ext cx="5673090" cy="1229105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085213" y="252476"/>
            <a:ext cx="4969510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Плавание </a:t>
            </a:r>
            <a:r>
              <a:rPr dirty="0"/>
              <a:t>на</a:t>
            </a:r>
            <a:r>
              <a:rPr spc="-75" dirty="0"/>
              <a:t> </a:t>
            </a:r>
            <a:r>
              <a:rPr spc="-5" dirty="0"/>
              <a:t>спине</a:t>
            </a:r>
          </a:p>
        </p:txBody>
      </p:sp>
      <p:sp>
        <p:nvSpPr>
          <p:cNvPr id="4" name="object 4"/>
          <p:cNvSpPr/>
          <p:nvPr/>
        </p:nvSpPr>
        <p:spPr>
          <a:xfrm>
            <a:off x="304800" y="914400"/>
            <a:ext cx="2209800" cy="3581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760220" y="4457700"/>
            <a:ext cx="2928366" cy="56768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35940" y="4514420"/>
            <a:ext cx="7980045" cy="1930400"/>
          </a:xfrm>
          <a:prstGeom prst="rect">
            <a:avLst/>
          </a:prstGeom>
        </p:spPr>
        <p:txBody>
          <a:bodyPr vert="horz" wrap="square" lIns="0" tIns="15240" rIns="0" bIns="0" rtlCol="0">
            <a:spAutoFit/>
          </a:bodyPr>
          <a:lstStyle/>
          <a:p>
            <a:pPr marL="355600" marR="5080" indent="-342900">
              <a:lnSpc>
                <a:spcPct val="99600"/>
              </a:lnSpc>
              <a:spcBef>
                <a:spcPts val="120"/>
              </a:spcBef>
              <a:buClr>
                <a:srgbClr val="FFCC00"/>
              </a:buClr>
              <a:buSzPct val="120000"/>
              <a:buChar char="•"/>
              <a:tabLst>
                <a:tab pos="354965" algn="l"/>
                <a:tab pos="355600" algn="l"/>
              </a:tabLst>
            </a:pP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Некогда </a:t>
            </a:r>
            <a:r>
              <a:rPr sz="2100" b="1" i="1" spc="-65" dirty="0">
                <a:solidFill>
                  <a:srgbClr val="FFFFFF"/>
                </a:solidFill>
                <a:latin typeface="Tahoma"/>
                <a:cs typeface="Tahoma"/>
              </a:rPr>
              <a:t>плавание на спине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использовали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исключительно для 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отдыха на воде. Со временем оно стало применяться и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для  преодоления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водных дистанций – и вошло в</a:t>
            </a:r>
            <a:r>
              <a:rPr sz="2000" spc="-140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программу</a:t>
            </a:r>
            <a:endParaRPr sz="2000">
              <a:latin typeface="Tahoma"/>
              <a:cs typeface="Tahoma"/>
            </a:endParaRPr>
          </a:p>
          <a:p>
            <a:pPr marL="355600">
              <a:lnSpc>
                <a:spcPct val="100000"/>
              </a:lnSpc>
            </a:pP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соревнований</a:t>
            </a:r>
            <a:endParaRPr sz="2000">
              <a:latin typeface="Tahoma"/>
              <a:cs typeface="Tahoma"/>
            </a:endParaRPr>
          </a:p>
          <a:p>
            <a:pPr marL="355600" marR="70485" indent="-342900">
              <a:lnSpc>
                <a:spcPct val="100000"/>
              </a:lnSpc>
              <a:spcBef>
                <a:spcPts val="480"/>
              </a:spcBef>
              <a:buClr>
                <a:srgbClr val="FFCC00"/>
              </a:buClr>
              <a:buSzPct val="120000"/>
              <a:buFont typeface="Tahoma"/>
              <a:buChar char="•"/>
              <a:tabLst>
                <a:tab pos="354965" algn="l"/>
                <a:tab pos="355600" algn="l"/>
              </a:tabLst>
            </a:pPr>
            <a:r>
              <a:rPr sz="2000" b="1" dirty="0">
                <a:solidFill>
                  <a:srgbClr val="FFFFFF"/>
                </a:solidFill>
                <a:latin typeface="Tahoma"/>
                <a:cs typeface="Tahoma"/>
              </a:rPr>
              <a:t>П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лавание на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спине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–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это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не самый быстрый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стиль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плавания,</a:t>
            </a:r>
            <a:r>
              <a:rPr sz="2000" spc="-14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но  плыть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им </a:t>
            </a:r>
            <a:r>
              <a:rPr sz="2000" dirty="0">
                <a:solidFill>
                  <a:srgbClr val="FFFFFF"/>
                </a:solidFill>
                <a:latin typeface="Tahoma"/>
                <a:cs typeface="Tahoma"/>
              </a:rPr>
              <a:t>можно быстрее, чем,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например,</a:t>
            </a:r>
            <a:r>
              <a:rPr sz="2000" spc="-95" dirty="0">
                <a:solidFill>
                  <a:srgbClr val="FFFFFF"/>
                </a:solidFill>
                <a:latin typeface="Tahoma"/>
                <a:cs typeface="Tahoma"/>
              </a:rPr>
              <a:t> </a:t>
            </a:r>
            <a:r>
              <a:rPr sz="2000" spc="-5" dirty="0">
                <a:solidFill>
                  <a:srgbClr val="FFFFFF"/>
                </a:solidFill>
                <a:latin typeface="Tahoma"/>
                <a:cs typeface="Tahoma"/>
              </a:rPr>
              <a:t>брассом.</a:t>
            </a:r>
            <a:endParaRPr sz="2000">
              <a:latin typeface="Tahoma"/>
              <a:cs typeface="Tahoma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665476" y="1293875"/>
            <a:ext cx="3582162" cy="304876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170676" y="912875"/>
            <a:ext cx="2820162" cy="266776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38188" y="3198876"/>
            <a:ext cx="2134361" cy="14302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</TotalTime>
  <Words>502</Words>
  <Application>Microsoft Office PowerPoint</Application>
  <PresentationFormat>Экран (4:3)</PresentationFormat>
  <Paragraphs>57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Tahoma</vt:lpstr>
      <vt:lpstr>Times New Roman</vt:lpstr>
      <vt:lpstr>Calibri</vt:lpstr>
      <vt:lpstr>Office Theme</vt:lpstr>
      <vt:lpstr>ДОПОЛНИТЕЛЬНАЯ ОБРАЗОВАТЕЛЬНАЯ ДЕЯТЕЛЬНОСТЬ  «ДЕЛЬФИНЕНОК»</vt:lpstr>
      <vt:lpstr>Плавание</vt:lpstr>
      <vt:lpstr>,</vt:lpstr>
      <vt:lpstr>Презентация PowerPoint</vt:lpstr>
      <vt:lpstr>Кроль на груди</vt:lpstr>
      <vt:lpstr>Брасс.</vt:lpstr>
      <vt:lpstr>Брасс - самый медленный  стиль плавания</vt:lpstr>
      <vt:lpstr>Кроль на спине.</vt:lpstr>
      <vt:lpstr>Плавание на спине</vt:lpstr>
      <vt:lpstr>Баттерфляй.</vt:lpstr>
      <vt:lpstr>Бабочка или дельфин</vt:lpstr>
      <vt:lpstr>Презентация PowerPoint</vt:lpstr>
      <vt:lpstr>СПАСИБО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ДОПОЛНИТЕЛЬНАЯ ОБРАЗОВАТЕЛЬНАЯ ДЕЯТЕЛЬНОСТЬ  «ДЕЛЬФИНЕНОК»</dc:title>
  <cp:lastModifiedBy>Беленький</cp:lastModifiedBy>
  <cp:revision>1</cp:revision>
  <dcterms:created xsi:type="dcterms:W3CDTF">2020-03-23T12:46:01Z</dcterms:created>
  <dcterms:modified xsi:type="dcterms:W3CDTF">2020-04-30T11:29:11Z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2017-05-27T00:00:00Z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2020-03-23T00:00:00Z</vt:filetime>
  </property>
</Properties>
</file>