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4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3106147"/>
            <a:ext cx="6264696" cy="1065560"/>
          </a:xfrm>
          <a:prstGeom prst="round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568952" cy="1470025"/>
          </a:xfrm>
        </p:spPr>
        <p:txBody>
          <a:bodyPr/>
          <a:lstStyle/>
          <a:p>
            <a:r>
              <a:rPr lang="ru-RU" sz="2400" dirty="0">
                <a:solidFill>
                  <a:srgbClr val="262626"/>
                </a:solidFill>
                <a:latin typeface="Times New Roman" pitchFamily="18" charset="0"/>
              </a:rPr>
              <a:t>МУНИЦИПАЛЬНОЕ БЮДЖЕТНОЕ ДОШКОЛЬНОЕ ОБРАЗОВАТЕЛЬНОЕ </a:t>
            </a:r>
            <a:br>
              <a:rPr lang="ru-RU" sz="2400" dirty="0">
                <a:solidFill>
                  <a:srgbClr val="262626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rgbClr val="262626"/>
                </a:solidFill>
                <a:latin typeface="Times New Roman" pitchFamily="18" charset="0"/>
              </a:rPr>
              <a:t>УЧРЕЖДЕНИЕ ДЕТСКИЙ САД № 73 «ГОРОДОК»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4248" y="4797152"/>
            <a:ext cx="2192288" cy="1752600"/>
          </a:xfrm>
        </p:spPr>
        <p:txBody>
          <a:bodyPr/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Подготовила: педагог-психолог МБДОУ №73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Зайцева О.А.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328498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anose="030F0702030302020204" pitchFamily="66" charset="0"/>
              </a:rPr>
              <a:t>«Гимнастика для глаз»</a:t>
            </a:r>
            <a:endParaRPr lang="ru-RU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40862" y="53752"/>
            <a:ext cx="6580844" cy="4671392"/>
          </a:xfrm>
          <a:prstGeom prst="round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53752"/>
            <a:ext cx="4398888" cy="92697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latin typeface="Segoe Print" panose="02000600000000000000" pitchFamily="2" charset="0"/>
              </a:rPr>
              <a:t>Медведь.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850683"/>
            <a:ext cx="6786010" cy="365843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Сел медведь на бревнышко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Стал глядеть на солнышко.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          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(Поднять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голову вверх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и водить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глазами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вправо влево.)</a:t>
            </a:r>
            <a:endParaRPr lang="ru-RU" i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Не гляди на свет, медведь!                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Глазки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могут заболеть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(Прикрывают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глаза ладонями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.)</a:t>
            </a:r>
            <a:endParaRPr lang="ru-RU" i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203848" y="59682"/>
            <a:ext cx="2411760" cy="610486"/>
          </a:xfrm>
          <a:prstGeom prst="roundRect">
            <a:avLst/>
          </a:prstGeom>
          <a:solidFill>
            <a:srgbClr val="FFFF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961" y="701816"/>
            <a:ext cx="4232484" cy="391568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70683" y="701816"/>
            <a:ext cx="4043306" cy="3740990"/>
          </a:xfrm>
          <a:prstGeom prst="round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8767"/>
            <a:ext cx="3528392" cy="66304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Зайка 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995"/>
            <a:ext cx="3528392" cy="312500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08" y="3732995"/>
            <a:ext cx="3528392" cy="3125005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503549" y="939646"/>
            <a:ext cx="39604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Зайка вправо поскакал, </a:t>
            </a:r>
            <a:endParaRPr lang="ru-RU" sz="2000" dirty="0" smtClean="0">
              <a:latin typeface="Comic Sans MS" panose="030F0702030302020204" pitchFamily="66" charset="0"/>
            </a:endParaRPr>
          </a:p>
          <a:p>
            <a:r>
              <a:rPr lang="ru-RU" sz="2000" dirty="0" smtClean="0">
                <a:latin typeface="Comic Sans MS" panose="030F0702030302020204" pitchFamily="66" charset="0"/>
              </a:rPr>
              <a:t>Каждый </a:t>
            </a:r>
            <a:r>
              <a:rPr lang="ru-RU" sz="2000" dirty="0">
                <a:latin typeface="Comic Sans MS" panose="030F0702030302020204" pitchFamily="66" charset="0"/>
              </a:rPr>
              <a:t>зайку увидал,                       </a:t>
            </a:r>
            <a:r>
              <a:rPr lang="ru-RU" sz="2000" dirty="0" smtClean="0">
                <a:latin typeface="Comic Sans MS" panose="030F0702030302020204" pitchFamily="66" charset="0"/>
              </a:rPr>
              <a:t>       </a:t>
            </a:r>
            <a:endParaRPr lang="ru-RU" sz="2000" dirty="0">
              <a:latin typeface="Comic Sans MS" panose="030F0702030302020204" pitchFamily="66" charset="0"/>
            </a:endParaRPr>
          </a:p>
          <a:p>
            <a:r>
              <a:rPr lang="ru-RU" sz="2000" dirty="0" smtClean="0">
                <a:latin typeface="Comic Sans MS" panose="030F0702030302020204" pitchFamily="66" charset="0"/>
              </a:rPr>
              <a:t>Зайка </a:t>
            </a:r>
            <a:r>
              <a:rPr lang="ru-RU" sz="2000" dirty="0">
                <a:latin typeface="Comic Sans MS" panose="030F0702030302020204" pitchFamily="66" charset="0"/>
              </a:rPr>
              <a:t>влево поскакал, </a:t>
            </a:r>
            <a:endParaRPr lang="ru-RU" sz="2000" dirty="0" smtClean="0">
              <a:latin typeface="Comic Sans MS" panose="030F0702030302020204" pitchFamily="66" charset="0"/>
            </a:endParaRPr>
          </a:p>
          <a:p>
            <a:r>
              <a:rPr lang="ru-RU" sz="2000" dirty="0" smtClean="0">
                <a:latin typeface="Comic Sans MS" panose="030F0702030302020204" pitchFamily="66" charset="0"/>
              </a:rPr>
              <a:t>Каждый </a:t>
            </a:r>
            <a:r>
              <a:rPr lang="ru-RU" sz="2000" dirty="0">
                <a:latin typeface="Comic Sans MS" panose="030F0702030302020204" pitchFamily="66" charset="0"/>
              </a:rPr>
              <a:t>взглядом увидал.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Зайка </a:t>
            </a:r>
            <a:r>
              <a:rPr lang="ru-RU" sz="2000" dirty="0">
                <a:latin typeface="Comic Sans MS" panose="030F0702030302020204" pitchFamily="66" charset="0"/>
              </a:rPr>
              <a:t>- вправо, зайка - влево,      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Ах</a:t>
            </a:r>
            <a:r>
              <a:rPr lang="ru-RU" sz="2000" dirty="0">
                <a:latin typeface="Comic Sans MS" panose="030F0702030302020204" pitchFamily="66" charset="0"/>
              </a:rPr>
              <a:t>, какой зайчонок смелый.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Зайка </a:t>
            </a:r>
            <a:r>
              <a:rPr lang="ru-RU" sz="2000" dirty="0">
                <a:latin typeface="Comic Sans MS" panose="030F0702030302020204" pitchFamily="66" charset="0"/>
              </a:rPr>
              <a:t>скачет вверх и вниз.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Ты </a:t>
            </a:r>
            <a:r>
              <a:rPr lang="ru-RU" sz="2000" dirty="0">
                <a:latin typeface="Comic Sans MS" panose="030F0702030302020204" pitchFamily="66" charset="0"/>
              </a:rPr>
              <a:t>на зайку оглянись,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latin typeface="Comic Sans MS" panose="030F0702030302020204" pitchFamily="66" charset="0"/>
              </a:rPr>
              <a:t>Зайка </a:t>
            </a:r>
            <a:r>
              <a:rPr lang="ru-RU" sz="2000" dirty="0">
                <a:latin typeface="Comic Sans MS" panose="030F0702030302020204" pitchFamily="66" charset="0"/>
              </a:rPr>
              <a:t>спрятался от нас. </a:t>
            </a:r>
            <a:endParaRPr lang="ru-RU" sz="2000" dirty="0" smtClean="0">
              <a:latin typeface="Comic Sans MS" panose="030F0702030302020204" pitchFamily="66" charset="0"/>
            </a:endParaRPr>
          </a:p>
          <a:p>
            <a:r>
              <a:rPr lang="ru-RU" sz="2000" dirty="0" smtClean="0">
                <a:latin typeface="Comic Sans MS" panose="030F0702030302020204" pitchFamily="66" charset="0"/>
              </a:rPr>
              <a:t>Открывать </a:t>
            </a:r>
            <a:r>
              <a:rPr lang="ru-RU" sz="2000" dirty="0">
                <a:latin typeface="Comic Sans MS" panose="030F0702030302020204" pitchFamily="66" charset="0"/>
              </a:rPr>
              <a:t>не надо глаз</a:t>
            </a:r>
            <a:r>
              <a:rPr lang="ru-RU" sz="2000" dirty="0" smtClean="0">
                <a:latin typeface="Comic Sans MS" panose="030F0702030302020204" pitchFamily="66" charset="0"/>
              </a:rPr>
              <a:t>..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4960" y="789768"/>
            <a:ext cx="3932487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Дети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прослеживают</a:t>
            </a:r>
          </a:p>
          <a:p>
            <a:pPr algn="ctr"/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Движения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зайчика взглядом,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голова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остается </a:t>
            </a:r>
            <a:endParaRPr lang="ru-RU" sz="2000" i="1" dirty="0" smtClean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в фиксиро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ванном положении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</a:p>
          <a:p>
            <a:pPr algn="ctr"/>
            <a:endParaRPr lang="ru-RU" i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ru-RU" i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Прячут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зайку,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поворачивая</a:t>
            </a:r>
          </a:p>
          <a:p>
            <a:pPr algn="ctr"/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голову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, смотрят через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правое</a:t>
            </a:r>
          </a:p>
          <a:p>
            <a:pPr algn="ctr"/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плечо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, затем через левое.</a:t>
            </a:r>
          </a:p>
          <a:p>
            <a:pPr algn="ctr"/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Закрывают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глаза на </a:t>
            </a:r>
            <a:endParaRPr lang="ru-RU" sz="2000" i="1" dirty="0" smtClean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несколько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секунд.</a:t>
            </a:r>
          </a:p>
          <a:p>
            <a:endParaRPr lang="ru-RU" dirty="0" smtClean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5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465676" y="9636"/>
            <a:ext cx="2831503" cy="654364"/>
          </a:xfrm>
          <a:prstGeom prst="roundRect">
            <a:avLst/>
          </a:prstGeom>
          <a:solidFill>
            <a:srgbClr val="FF00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40644" y="664000"/>
            <a:ext cx="4779828" cy="5342728"/>
          </a:xfrm>
          <a:prstGeom prst="round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260648"/>
            <a:ext cx="3995936" cy="4968552"/>
          </a:xfrm>
          <a:prstGeom prst="round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9636"/>
            <a:ext cx="3322712" cy="65436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egoe Print" panose="02000600000000000000" pitchFamily="2" charset="0"/>
              </a:rPr>
              <a:t>Муха. 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3" y="4833825"/>
            <a:ext cx="3682752" cy="199976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373216"/>
            <a:ext cx="612467" cy="63351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78930"/>
              </p:ext>
            </p:extLst>
          </p:nvPr>
        </p:nvGraphicFramePr>
        <p:xfrm>
          <a:off x="275090" y="531188"/>
          <a:ext cx="3715083" cy="4267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1508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Громко муха зажужжала,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Над слоненком виться стала.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 smtClean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ru-RU" sz="20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Муха</a:t>
                      </a: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, муха полетела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И на нос слоненку села.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Снова муха полетела,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И на ухо она села.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Муха вверх, и муха вниз.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Ну, Слоненок, берегись!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Слоненок наш закрыл </a:t>
                      </a:r>
                      <a:r>
                        <a:rPr lang="ru-RU" sz="20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глаза, </a:t>
                      </a:r>
                      <a:endParaRPr lang="ru-RU" sz="20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Улетела егоза!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50297" y="888658"/>
            <a:ext cx="46701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Вытягивают вперед руку и описывают указательным пальцем в воздухе круг, прослеживая движение глазами.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Дотрагиваются пальцем до кончика носа, сфокусировать взгляд на кончике пальца.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Дотрагиваются до уха, прослеживая движение пальца взглядом в пределах видимости, не поворачивая головы. Так же медленно дотрагиваются до второго уха, прослеживая движения взглядом.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Резко перемещают взгляд вправо, влево, вверх, вниз, зафиксировав его на кончике пальца.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Плотно прижимают ладони к открытым глазам так, чтобы через них не проникал свет.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0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324397" y="63414"/>
            <a:ext cx="7725097" cy="6389922"/>
          </a:xfrm>
          <a:prstGeom prst="round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278" y="-99318"/>
            <a:ext cx="2808312" cy="1143000"/>
          </a:xfrm>
        </p:spPr>
        <p:txBody>
          <a:bodyPr/>
          <a:lstStyle/>
          <a:p>
            <a:r>
              <a:rPr lang="ru-RU" b="1" dirty="0">
                <a:latin typeface="Segoe Print" panose="02000600000000000000" pitchFamily="2" charset="0"/>
              </a:rPr>
              <a:t>Глазки</a:t>
            </a:r>
            <a:endParaRPr lang="ru-RU" b="1" dirty="0">
              <a:latin typeface="Segoe Print" panose="02000600000000000000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4" y="2115632"/>
            <a:ext cx="657225" cy="6381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7" y="4468434"/>
            <a:ext cx="857250" cy="76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03"/>
            <a:ext cx="1905000" cy="8175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9" y="1074887"/>
            <a:ext cx="952500" cy="476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77898"/>
            <a:ext cx="1835696" cy="6801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0" y="3471690"/>
            <a:ext cx="1081708" cy="8112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19672" y="687333"/>
            <a:ext cx="74298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Чтобы </a:t>
            </a:r>
            <a:r>
              <a:rPr lang="ru-RU" b="1" dirty="0">
                <a:latin typeface="Comic Sans MS" panose="030F0702030302020204" pitchFamily="66" charset="0"/>
              </a:rPr>
              <a:t>зоркими нам быть – нужно глазками крутить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(Вращать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глазами по кругу по 2 – 3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секунды.)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 </a:t>
            </a:r>
            <a:r>
              <a:rPr lang="ru-RU" b="1" dirty="0" smtClean="0">
                <a:latin typeface="Comic Sans MS" panose="030F0702030302020204" pitchFamily="66" charset="0"/>
              </a:rPr>
              <a:t>Зорче глазки чтоб глядели, разотрем их еле- еле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.(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В течение минуты массировать верхние и нижние веки, не закрывая глаз.)</a:t>
            </a:r>
          </a:p>
          <a:p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b="1" dirty="0" smtClean="0">
                <a:latin typeface="Comic Sans MS" panose="030F0702030302020204" pitchFamily="66" charset="0"/>
              </a:rPr>
              <a:t>Нарисуем </a:t>
            </a:r>
            <a:r>
              <a:rPr lang="ru-RU" b="1" dirty="0">
                <a:latin typeface="Comic Sans MS" panose="030F0702030302020204" pitchFamily="66" charset="0"/>
              </a:rPr>
              <a:t>большой круг и осмотрим все вокруг.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(Глазами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и выдвинутым языком делать совместные движения, вращая их по кругу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.)</a:t>
            </a:r>
            <a:endParaRPr lang="ru-RU" i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b="1" dirty="0" smtClean="0">
                <a:latin typeface="Comic Sans MS" panose="030F0702030302020204" pitchFamily="66" charset="0"/>
              </a:rPr>
              <a:t>Чтобы </a:t>
            </a:r>
            <a:r>
              <a:rPr lang="ru-RU" b="1" dirty="0">
                <a:latin typeface="Comic Sans MS" panose="030F0702030302020204" pitchFamily="66" charset="0"/>
              </a:rPr>
              <a:t>зоркими нам стать, нужно на глаза нажать.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(Тремя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пальцами каждой руки легко нажать на верхнее веко соответствующего глаза и держать 1 – 2 секунды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.)</a:t>
            </a:r>
            <a:endParaRPr lang="ru-RU" i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b="1" dirty="0" smtClean="0">
                <a:latin typeface="Comic Sans MS" panose="030F0702030302020204" pitchFamily="66" charset="0"/>
              </a:rPr>
              <a:t>Глазки </a:t>
            </a:r>
            <a:r>
              <a:rPr lang="ru-RU" b="1" dirty="0">
                <a:latin typeface="Comic Sans MS" panose="030F0702030302020204" pitchFamily="66" charset="0"/>
              </a:rPr>
              <a:t>влево, глазки вправо. Вверх и вниз и все сначала.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(Поднять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глаза вверх, опустить глаза. Повернуть глаза в правую сторону. Затем в левую сторону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.)</a:t>
            </a:r>
            <a:endParaRPr lang="ru-RU" i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b="1" dirty="0" smtClean="0">
                <a:latin typeface="Comic Sans MS" panose="030F0702030302020204" pitchFamily="66" charset="0"/>
              </a:rPr>
              <a:t>Быстро </a:t>
            </a:r>
            <a:r>
              <a:rPr lang="ru-RU" b="1" dirty="0">
                <a:latin typeface="Comic Sans MS" panose="030F0702030302020204" pitchFamily="66" charset="0"/>
              </a:rPr>
              <a:t>– быстро поморгай – отдых глазкам потом дай.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(Быстро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моргать в течение 1 – 2 минут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. На 15 с. закрыть глаза)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b="1" dirty="0">
                <a:latin typeface="Comic Sans MS" panose="030F0702030302020204" pitchFamily="66" charset="0"/>
              </a:rPr>
              <a:t>Нужно глазки открывать, чудо чтоб не прозевать.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(Широко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открывать и закрывать глаза с интервалом в 30 с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.)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b="1" dirty="0" smtClean="0">
                <a:latin typeface="Comic Sans MS" panose="030F0702030302020204" pitchFamily="66" charset="0"/>
              </a:rPr>
              <a:t>Треугольник</a:t>
            </a:r>
            <a:r>
              <a:rPr lang="ru-RU" b="1" dirty="0">
                <a:latin typeface="Comic Sans MS" panose="030F0702030302020204" pitchFamily="66" charset="0"/>
              </a:rPr>
              <a:t>, круг. Квадрат нарисуем мы подряд.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(Нарисовать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глазами геометрические фигуры, сначала по часовой стрелке, затем против часовой стрелки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.)</a:t>
            </a:r>
            <a:endParaRPr lang="ru-RU" i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5229200"/>
            <a:ext cx="6408712" cy="532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Segoe Print" panose="02000600000000000000" pitchFamily="2" charset="0"/>
              </a:rPr>
              <a:t>Успехов в занятиях!!!!</a:t>
            </a:r>
            <a:endParaRPr lang="ru-RU" sz="4000" dirty="0">
              <a:latin typeface="Segoe Print" panose="02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95" y="260648"/>
            <a:ext cx="360841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268</Words>
  <Application>Microsoft Office PowerPoint</Application>
  <PresentationFormat>Экран (4:3)</PresentationFormat>
  <Paragraphs>64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Comic Sans MS</vt:lpstr>
      <vt:lpstr>Segoe Print</vt:lpstr>
      <vt:lpstr>Times New Roman</vt:lpstr>
      <vt:lpstr>Тема Office</vt:lpstr>
      <vt:lpstr>МУНИЦИПАЛЬНОЕ БЮДЖЕТНОЕ ДОШКОЛЬНОЕ ОБРАЗОВАТЕЛЬНОЕ  УЧРЕЖДЕНИЕ ДЕТСКИЙ САД № 73 «ГОРОДОК»</vt:lpstr>
      <vt:lpstr> Медведь.</vt:lpstr>
      <vt:lpstr>Зайка </vt:lpstr>
      <vt:lpstr>Муха. </vt:lpstr>
      <vt:lpstr>Глазки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 УЧРЕЖДЕНИЕ ДЕТСКИЙ САД № 73 «ГОРОДОК»</dc:title>
  <dc:creator>Оля</dc:creator>
  <cp:lastModifiedBy>ноут</cp:lastModifiedBy>
  <cp:revision>14</cp:revision>
  <dcterms:created xsi:type="dcterms:W3CDTF">2020-04-14T20:01:22Z</dcterms:created>
  <dcterms:modified xsi:type="dcterms:W3CDTF">2020-04-21T18:01:45Z</dcterms:modified>
</cp:coreProperties>
</file>