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80" r:id="rId4"/>
    <p:sldId id="262" r:id="rId5"/>
    <p:sldId id="258" r:id="rId6"/>
    <p:sldId id="265" r:id="rId7"/>
    <p:sldId id="260" r:id="rId8"/>
    <p:sldId id="272" r:id="rId9"/>
    <p:sldId id="275" r:id="rId10"/>
    <p:sldId id="266" r:id="rId11"/>
    <p:sldId id="270" r:id="rId12"/>
    <p:sldId id="261" r:id="rId13"/>
    <p:sldId id="269" r:id="rId14"/>
    <p:sldId id="273" r:id="rId15"/>
    <p:sldId id="276" r:id="rId16"/>
    <p:sldId id="288" r:id="rId17"/>
    <p:sldId id="274" r:id="rId18"/>
    <p:sldId id="268" r:id="rId19"/>
    <p:sldId id="291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12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0F6789C-51B6-4329-9B2A-D29E45920894}" type="doc">
      <dgm:prSet loTypeId="urn:microsoft.com/office/officeart/2005/8/layout/cycle8" loCatId="cycle" qsTypeId="urn:microsoft.com/office/officeart/2005/8/quickstyle/3d2" qsCatId="3D" csTypeId="urn:microsoft.com/office/officeart/2005/8/colors/accent1_2" csCatId="accent1" phldr="1"/>
      <dgm:spPr/>
    </dgm:pt>
    <dgm:pt modelId="{0921A382-3C16-4BEF-8923-2FB0B66B49AD}">
      <dgm:prSet phldrT="[Текст]"/>
      <dgm:spPr>
        <a:solidFill>
          <a:srgbClr val="7030A0"/>
        </a:solidFill>
      </dgm:spPr>
      <dgm:t>
        <a:bodyPr/>
        <a:lstStyle/>
        <a:p>
          <a:r>
            <a:rPr lang="ru-RU" dirty="0" smtClean="0"/>
            <a:t>педагоги</a:t>
          </a:r>
          <a:endParaRPr lang="ru-RU" dirty="0"/>
        </a:p>
      </dgm:t>
    </dgm:pt>
    <dgm:pt modelId="{3B3EEDF8-4AD4-4946-8487-C45A46A1281E}" type="parTrans" cxnId="{878B8978-23BE-48E7-AB1F-BFCE9F894C05}">
      <dgm:prSet/>
      <dgm:spPr/>
      <dgm:t>
        <a:bodyPr/>
        <a:lstStyle/>
        <a:p>
          <a:endParaRPr lang="ru-RU"/>
        </a:p>
      </dgm:t>
    </dgm:pt>
    <dgm:pt modelId="{0B2F02DA-3F1A-4523-9DD3-A3ADEC619B7F}" type="sibTrans" cxnId="{878B8978-23BE-48E7-AB1F-BFCE9F894C05}">
      <dgm:prSet/>
      <dgm:spPr/>
      <dgm:t>
        <a:bodyPr/>
        <a:lstStyle/>
        <a:p>
          <a:endParaRPr lang="ru-RU"/>
        </a:p>
      </dgm:t>
    </dgm:pt>
    <dgm:pt modelId="{1026A1F0-26B1-4B0B-91B8-37BBC73E0B26}">
      <dgm:prSet phldrT="[Текст]"/>
      <dgm:spPr>
        <a:ln>
          <a:solidFill>
            <a:srgbClr val="FF0000"/>
          </a:solidFill>
        </a:ln>
      </dgm:spPr>
      <dgm:t>
        <a:bodyPr/>
        <a:lstStyle/>
        <a:p>
          <a:r>
            <a:rPr lang="ru-RU" dirty="0" smtClean="0"/>
            <a:t>родители</a:t>
          </a:r>
          <a:endParaRPr lang="ru-RU" dirty="0"/>
        </a:p>
      </dgm:t>
    </dgm:pt>
    <dgm:pt modelId="{9D8EAE60-2759-456B-BCCE-5E93B5BA1B3F}" type="parTrans" cxnId="{C27AC602-AE6E-411D-951E-29DD849966BA}">
      <dgm:prSet/>
      <dgm:spPr/>
      <dgm:t>
        <a:bodyPr/>
        <a:lstStyle/>
        <a:p>
          <a:endParaRPr lang="ru-RU"/>
        </a:p>
      </dgm:t>
    </dgm:pt>
    <dgm:pt modelId="{C131A068-076E-4D01-9787-B1F37B2FB04A}" type="sibTrans" cxnId="{C27AC602-AE6E-411D-951E-29DD849966BA}">
      <dgm:prSet/>
      <dgm:spPr/>
      <dgm:t>
        <a:bodyPr/>
        <a:lstStyle/>
        <a:p>
          <a:endParaRPr lang="ru-RU"/>
        </a:p>
      </dgm:t>
    </dgm:pt>
    <dgm:pt modelId="{C1C57FED-C7BE-4299-8162-E7A1974B8513}">
      <dgm:prSet phldrT="[Текст]"/>
      <dgm:spPr>
        <a:solidFill>
          <a:srgbClr val="00B0F0"/>
        </a:solidFill>
      </dgm:spPr>
      <dgm:t>
        <a:bodyPr/>
        <a:lstStyle/>
        <a:p>
          <a:r>
            <a:rPr lang="ru-RU" dirty="0" smtClean="0"/>
            <a:t>дети</a:t>
          </a:r>
          <a:endParaRPr lang="ru-RU" dirty="0"/>
        </a:p>
      </dgm:t>
    </dgm:pt>
    <dgm:pt modelId="{E2C71BCF-31D2-47E7-A75B-A684A0A294B5}" type="parTrans" cxnId="{0D59865D-E609-49F2-B738-C284BDEFCCEC}">
      <dgm:prSet/>
      <dgm:spPr/>
      <dgm:t>
        <a:bodyPr/>
        <a:lstStyle/>
        <a:p>
          <a:endParaRPr lang="ru-RU"/>
        </a:p>
      </dgm:t>
    </dgm:pt>
    <dgm:pt modelId="{EF6637DA-5DE9-407F-8AD2-628FE0A891CD}" type="sibTrans" cxnId="{0D59865D-E609-49F2-B738-C284BDEFCCEC}">
      <dgm:prSet/>
      <dgm:spPr/>
      <dgm:t>
        <a:bodyPr/>
        <a:lstStyle/>
        <a:p>
          <a:endParaRPr lang="ru-RU"/>
        </a:p>
      </dgm:t>
    </dgm:pt>
    <dgm:pt modelId="{8EA0599F-DAE0-42E6-AC73-7B5555E1A0A3}" type="pres">
      <dgm:prSet presAssocID="{70F6789C-51B6-4329-9B2A-D29E45920894}" presName="compositeShape" presStyleCnt="0">
        <dgm:presLayoutVars>
          <dgm:chMax val="7"/>
          <dgm:dir/>
          <dgm:resizeHandles val="exact"/>
        </dgm:presLayoutVars>
      </dgm:prSet>
      <dgm:spPr/>
    </dgm:pt>
    <dgm:pt modelId="{EF5D433D-41E5-44C0-8E9E-BC1A48093A96}" type="pres">
      <dgm:prSet presAssocID="{70F6789C-51B6-4329-9B2A-D29E45920894}" presName="wedge1" presStyleLbl="node1" presStyleIdx="0" presStyleCnt="3" custLinFactNeighborX="874" custLinFactNeighborY="568"/>
      <dgm:spPr/>
      <dgm:t>
        <a:bodyPr/>
        <a:lstStyle/>
        <a:p>
          <a:endParaRPr lang="ru-RU"/>
        </a:p>
      </dgm:t>
    </dgm:pt>
    <dgm:pt modelId="{3C7DCF1A-31B9-4200-93A4-07D9142787AF}" type="pres">
      <dgm:prSet presAssocID="{70F6789C-51B6-4329-9B2A-D29E45920894}" presName="dummy1a" presStyleCnt="0"/>
      <dgm:spPr/>
    </dgm:pt>
    <dgm:pt modelId="{9BB09345-CDD6-4496-B995-E53A09B4BF80}" type="pres">
      <dgm:prSet presAssocID="{70F6789C-51B6-4329-9B2A-D29E45920894}" presName="dummy1b" presStyleCnt="0"/>
      <dgm:spPr/>
    </dgm:pt>
    <dgm:pt modelId="{06B671DB-E675-489D-B47E-2868AD3C7FA1}" type="pres">
      <dgm:prSet presAssocID="{70F6789C-51B6-4329-9B2A-D29E45920894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4B1E87-096F-4A88-B072-EE3AD73876CA}" type="pres">
      <dgm:prSet presAssocID="{70F6789C-51B6-4329-9B2A-D29E45920894}" presName="wedge2" presStyleLbl="node1" presStyleIdx="1" presStyleCnt="3" custLinFactNeighborX="357" custLinFactNeighborY="-147"/>
      <dgm:spPr/>
      <dgm:t>
        <a:bodyPr/>
        <a:lstStyle/>
        <a:p>
          <a:endParaRPr lang="ru-RU"/>
        </a:p>
      </dgm:t>
    </dgm:pt>
    <dgm:pt modelId="{43069811-6C9D-4EAA-9B7C-7E520F4AE9C9}" type="pres">
      <dgm:prSet presAssocID="{70F6789C-51B6-4329-9B2A-D29E45920894}" presName="dummy2a" presStyleCnt="0"/>
      <dgm:spPr/>
    </dgm:pt>
    <dgm:pt modelId="{F6FB4A8C-0D14-42C0-BDBA-A7EFDF867884}" type="pres">
      <dgm:prSet presAssocID="{70F6789C-51B6-4329-9B2A-D29E45920894}" presName="dummy2b" presStyleCnt="0"/>
      <dgm:spPr/>
    </dgm:pt>
    <dgm:pt modelId="{1E2DFEB0-6085-4755-BC83-B3DEB52AEDFE}" type="pres">
      <dgm:prSet presAssocID="{70F6789C-51B6-4329-9B2A-D29E45920894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8723E4-1953-4D0D-8DA4-693C387C701D}" type="pres">
      <dgm:prSet presAssocID="{70F6789C-51B6-4329-9B2A-D29E45920894}" presName="wedge3" presStyleLbl="node1" presStyleIdx="2" presStyleCnt="3"/>
      <dgm:spPr/>
      <dgm:t>
        <a:bodyPr/>
        <a:lstStyle/>
        <a:p>
          <a:endParaRPr lang="ru-RU"/>
        </a:p>
      </dgm:t>
    </dgm:pt>
    <dgm:pt modelId="{B9664482-80D1-45DC-9A44-6EDEE94E457E}" type="pres">
      <dgm:prSet presAssocID="{70F6789C-51B6-4329-9B2A-D29E45920894}" presName="dummy3a" presStyleCnt="0"/>
      <dgm:spPr/>
    </dgm:pt>
    <dgm:pt modelId="{2AD398AA-5DD0-4781-9344-B86CB82D95AE}" type="pres">
      <dgm:prSet presAssocID="{70F6789C-51B6-4329-9B2A-D29E45920894}" presName="dummy3b" presStyleCnt="0"/>
      <dgm:spPr/>
    </dgm:pt>
    <dgm:pt modelId="{31F72E9D-791E-48B8-AEBB-EE139BD08E20}" type="pres">
      <dgm:prSet presAssocID="{70F6789C-51B6-4329-9B2A-D29E45920894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04A16D-A23B-4990-B56C-8EDC763A9B48}" type="pres">
      <dgm:prSet presAssocID="{0B2F02DA-3F1A-4523-9DD3-A3ADEC619B7F}" presName="arrowWedge1" presStyleLbl="fgSibTrans2D1" presStyleIdx="0" presStyleCnt="3"/>
      <dgm:spPr/>
    </dgm:pt>
    <dgm:pt modelId="{CAA1D600-33CC-4F0C-98A8-AA2FD50D2BD0}" type="pres">
      <dgm:prSet presAssocID="{C131A068-076E-4D01-9787-B1F37B2FB04A}" presName="arrowWedge2" presStyleLbl="fgSibTrans2D1" presStyleIdx="1" presStyleCnt="3"/>
      <dgm:spPr/>
      <dgm:t>
        <a:bodyPr/>
        <a:lstStyle/>
        <a:p>
          <a:endParaRPr lang="ru-RU"/>
        </a:p>
      </dgm:t>
    </dgm:pt>
    <dgm:pt modelId="{E887A296-B281-456A-AE7B-71D7D0755688}" type="pres">
      <dgm:prSet presAssocID="{EF6637DA-5DE9-407F-8AD2-628FE0A891CD}" presName="arrowWedge3" presStyleLbl="fgSibTrans2D1" presStyleIdx="2" presStyleCnt="3"/>
      <dgm:spPr/>
    </dgm:pt>
  </dgm:ptLst>
  <dgm:cxnLst>
    <dgm:cxn modelId="{D6394C2E-9709-4884-AC01-4BD6C666ADEA}" type="presOf" srcId="{C1C57FED-C7BE-4299-8162-E7A1974B8513}" destId="{898723E4-1953-4D0D-8DA4-693C387C701D}" srcOrd="0" destOrd="0" presId="urn:microsoft.com/office/officeart/2005/8/layout/cycle8"/>
    <dgm:cxn modelId="{C27AC602-AE6E-411D-951E-29DD849966BA}" srcId="{70F6789C-51B6-4329-9B2A-D29E45920894}" destId="{1026A1F0-26B1-4B0B-91B8-37BBC73E0B26}" srcOrd="1" destOrd="0" parTransId="{9D8EAE60-2759-456B-BCCE-5E93B5BA1B3F}" sibTransId="{C131A068-076E-4D01-9787-B1F37B2FB04A}"/>
    <dgm:cxn modelId="{FBA5C952-0224-4540-81A7-EB894E73EE65}" type="presOf" srcId="{70F6789C-51B6-4329-9B2A-D29E45920894}" destId="{8EA0599F-DAE0-42E6-AC73-7B5555E1A0A3}" srcOrd="0" destOrd="0" presId="urn:microsoft.com/office/officeart/2005/8/layout/cycle8"/>
    <dgm:cxn modelId="{878B8978-23BE-48E7-AB1F-BFCE9F894C05}" srcId="{70F6789C-51B6-4329-9B2A-D29E45920894}" destId="{0921A382-3C16-4BEF-8923-2FB0B66B49AD}" srcOrd="0" destOrd="0" parTransId="{3B3EEDF8-4AD4-4946-8487-C45A46A1281E}" sibTransId="{0B2F02DA-3F1A-4523-9DD3-A3ADEC619B7F}"/>
    <dgm:cxn modelId="{A34B59F9-F565-42C3-951E-E7070DDA9D9A}" type="presOf" srcId="{0921A382-3C16-4BEF-8923-2FB0B66B49AD}" destId="{06B671DB-E675-489D-B47E-2868AD3C7FA1}" srcOrd="1" destOrd="0" presId="urn:microsoft.com/office/officeart/2005/8/layout/cycle8"/>
    <dgm:cxn modelId="{9AFB41F2-07E4-447E-9E37-6158E844C8C4}" type="presOf" srcId="{1026A1F0-26B1-4B0B-91B8-37BBC73E0B26}" destId="{1E2DFEB0-6085-4755-BC83-B3DEB52AEDFE}" srcOrd="1" destOrd="0" presId="urn:microsoft.com/office/officeart/2005/8/layout/cycle8"/>
    <dgm:cxn modelId="{CE4D61E9-5D47-4B0F-A7FA-66E067FE2E2E}" type="presOf" srcId="{0921A382-3C16-4BEF-8923-2FB0B66B49AD}" destId="{EF5D433D-41E5-44C0-8E9E-BC1A48093A96}" srcOrd="0" destOrd="0" presId="urn:microsoft.com/office/officeart/2005/8/layout/cycle8"/>
    <dgm:cxn modelId="{0D59865D-E609-49F2-B738-C284BDEFCCEC}" srcId="{70F6789C-51B6-4329-9B2A-D29E45920894}" destId="{C1C57FED-C7BE-4299-8162-E7A1974B8513}" srcOrd="2" destOrd="0" parTransId="{E2C71BCF-31D2-47E7-A75B-A684A0A294B5}" sibTransId="{EF6637DA-5DE9-407F-8AD2-628FE0A891CD}"/>
    <dgm:cxn modelId="{017C8E05-9D5F-4FFC-897B-F0D931611EB4}" type="presOf" srcId="{C1C57FED-C7BE-4299-8162-E7A1974B8513}" destId="{31F72E9D-791E-48B8-AEBB-EE139BD08E20}" srcOrd="1" destOrd="0" presId="urn:microsoft.com/office/officeart/2005/8/layout/cycle8"/>
    <dgm:cxn modelId="{2AFB6483-F93B-4710-B9E8-39D0F91FFFDF}" type="presOf" srcId="{1026A1F0-26B1-4B0B-91B8-37BBC73E0B26}" destId="{B24B1E87-096F-4A88-B072-EE3AD73876CA}" srcOrd="0" destOrd="0" presId="urn:microsoft.com/office/officeart/2005/8/layout/cycle8"/>
    <dgm:cxn modelId="{EC5847F3-1E7E-48DF-9FB6-951EC39CE415}" type="presParOf" srcId="{8EA0599F-DAE0-42E6-AC73-7B5555E1A0A3}" destId="{EF5D433D-41E5-44C0-8E9E-BC1A48093A96}" srcOrd="0" destOrd="0" presId="urn:microsoft.com/office/officeart/2005/8/layout/cycle8"/>
    <dgm:cxn modelId="{83F3D706-096F-40BE-8CBC-473063F2C395}" type="presParOf" srcId="{8EA0599F-DAE0-42E6-AC73-7B5555E1A0A3}" destId="{3C7DCF1A-31B9-4200-93A4-07D9142787AF}" srcOrd="1" destOrd="0" presId="urn:microsoft.com/office/officeart/2005/8/layout/cycle8"/>
    <dgm:cxn modelId="{37214A8B-A905-4570-835D-0CFC2EAF903A}" type="presParOf" srcId="{8EA0599F-DAE0-42E6-AC73-7B5555E1A0A3}" destId="{9BB09345-CDD6-4496-B995-E53A09B4BF80}" srcOrd="2" destOrd="0" presId="urn:microsoft.com/office/officeart/2005/8/layout/cycle8"/>
    <dgm:cxn modelId="{5C516744-98F1-49BB-83FF-3331BB798762}" type="presParOf" srcId="{8EA0599F-DAE0-42E6-AC73-7B5555E1A0A3}" destId="{06B671DB-E675-489D-B47E-2868AD3C7FA1}" srcOrd="3" destOrd="0" presId="urn:microsoft.com/office/officeart/2005/8/layout/cycle8"/>
    <dgm:cxn modelId="{66C71C1B-BF93-41B6-98EC-37C1F5F6206E}" type="presParOf" srcId="{8EA0599F-DAE0-42E6-AC73-7B5555E1A0A3}" destId="{B24B1E87-096F-4A88-B072-EE3AD73876CA}" srcOrd="4" destOrd="0" presId="urn:microsoft.com/office/officeart/2005/8/layout/cycle8"/>
    <dgm:cxn modelId="{8F01724C-6692-4158-8A8D-ADC4934724BE}" type="presParOf" srcId="{8EA0599F-DAE0-42E6-AC73-7B5555E1A0A3}" destId="{43069811-6C9D-4EAA-9B7C-7E520F4AE9C9}" srcOrd="5" destOrd="0" presId="urn:microsoft.com/office/officeart/2005/8/layout/cycle8"/>
    <dgm:cxn modelId="{1E28FDE8-274C-4D21-BF73-24F7F86F20CB}" type="presParOf" srcId="{8EA0599F-DAE0-42E6-AC73-7B5555E1A0A3}" destId="{F6FB4A8C-0D14-42C0-BDBA-A7EFDF867884}" srcOrd="6" destOrd="0" presId="urn:microsoft.com/office/officeart/2005/8/layout/cycle8"/>
    <dgm:cxn modelId="{8DE9954A-8C18-49B4-84CB-1EAD769E9F62}" type="presParOf" srcId="{8EA0599F-DAE0-42E6-AC73-7B5555E1A0A3}" destId="{1E2DFEB0-6085-4755-BC83-B3DEB52AEDFE}" srcOrd="7" destOrd="0" presId="urn:microsoft.com/office/officeart/2005/8/layout/cycle8"/>
    <dgm:cxn modelId="{9EF6B591-7080-461C-9FCC-712377D83233}" type="presParOf" srcId="{8EA0599F-DAE0-42E6-AC73-7B5555E1A0A3}" destId="{898723E4-1953-4D0D-8DA4-693C387C701D}" srcOrd="8" destOrd="0" presId="urn:microsoft.com/office/officeart/2005/8/layout/cycle8"/>
    <dgm:cxn modelId="{EE439790-05ED-4BD5-87B1-47201D85B4BD}" type="presParOf" srcId="{8EA0599F-DAE0-42E6-AC73-7B5555E1A0A3}" destId="{B9664482-80D1-45DC-9A44-6EDEE94E457E}" srcOrd="9" destOrd="0" presId="urn:microsoft.com/office/officeart/2005/8/layout/cycle8"/>
    <dgm:cxn modelId="{0AF5A18C-CA47-4DBE-8902-EE0F4B8996CC}" type="presParOf" srcId="{8EA0599F-DAE0-42E6-AC73-7B5555E1A0A3}" destId="{2AD398AA-5DD0-4781-9344-B86CB82D95AE}" srcOrd="10" destOrd="0" presId="urn:microsoft.com/office/officeart/2005/8/layout/cycle8"/>
    <dgm:cxn modelId="{F77AF481-36CA-4437-9952-6DF5FA42D6BB}" type="presParOf" srcId="{8EA0599F-DAE0-42E6-AC73-7B5555E1A0A3}" destId="{31F72E9D-791E-48B8-AEBB-EE139BD08E20}" srcOrd="11" destOrd="0" presId="urn:microsoft.com/office/officeart/2005/8/layout/cycle8"/>
    <dgm:cxn modelId="{82DBD134-C8F5-4FE7-AD44-DF962A0B14F2}" type="presParOf" srcId="{8EA0599F-DAE0-42E6-AC73-7B5555E1A0A3}" destId="{4604A16D-A23B-4990-B56C-8EDC763A9B48}" srcOrd="12" destOrd="0" presId="urn:microsoft.com/office/officeart/2005/8/layout/cycle8"/>
    <dgm:cxn modelId="{91209BD3-8867-4282-B4D1-3AFBF2F6A53B}" type="presParOf" srcId="{8EA0599F-DAE0-42E6-AC73-7B5555E1A0A3}" destId="{CAA1D600-33CC-4F0C-98A8-AA2FD50D2BD0}" srcOrd="13" destOrd="0" presId="urn:microsoft.com/office/officeart/2005/8/layout/cycle8"/>
    <dgm:cxn modelId="{9A8D4DB2-86FA-4C61-B8FF-9ED6295AE09D}" type="presParOf" srcId="{8EA0599F-DAE0-42E6-AC73-7B5555E1A0A3}" destId="{E887A296-B281-456A-AE7B-71D7D0755688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5D433D-41E5-44C0-8E9E-BC1A48093A96}">
      <dsp:nvSpPr>
        <dsp:cNvPr id="0" name=""/>
        <dsp:cNvSpPr/>
      </dsp:nvSpPr>
      <dsp:spPr>
        <a:xfrm>
          <a:off x="430503" y="251204"/>
          <a:ext cx="3024336" cy="3024336"/>
        </a:xfrm>
        <a:prstGeom prst="pie">
          <a:avLst>
            <a:gd name="adj1" fmla="val 16200000"/>
            <a:gd name="adj2" fmla="val 1800000"/>
          </a:avLst>
        </a:prstGeom>
        <a:solidFill>
          <a:srgbClr val="7030A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педагоги</a:t>
          </a:r>
          <a:endParaRPr lang="ru-RU" sz="2100" kern="1200" dirty="0"/>
        </a:p>
      </dsp:txBody>
      <dsp:txXfrm>
        <a:off x="2024400" y="892075"/>
        <a:ext cx="1080120" cy="900100"/>
      </dsp:txXfrm>
    </dsp:sp>
    <dsp:sp modelId="{B24B1E87-096F-4A88-B072-EE3AD73876CA}">
      <dsp:nvSpPr>
        <dsp:cNvPr id="0" name=""/>
        <dsp:cNvSpPr/>
      </dsp:nvSpPr>
      <dsp:spPr>
        <a:xfrm>
          <a:off x="352580" y="337592"/>
          <a:ext cx="3024336" cy="3024336"/>
        </a:xfrm>
        <a:prstGeom prst="pie">
          <a:avLst>
            <a:gd name="adj1" fmla="val 1800000"/>
            <a:gd name="adj2" fmla="val 90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solidFill>
            <a:srgbClr val="FF0000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родители</a:t>
          </a:r>
          <a:endParaRPr lang="ru-RU" sz="2100" kern="1200" dirty="0"/>
        </a:p>
      </dsp:txBody>
      <dsp:txXfrm>
        <a:off x="1072660" y="2299810"/>
        <a:ext cx="1620179" cy="792088"/>
      </dsp:txXfrm>
    </dsp:sp>
    <dsp:sp modelId="{898723E4-1953-4D0D-8DA4-693C387C701D}">
      <dsp:nvSpPr>
        <dsp:cNvPr id="0" name=""/>
        <dsp:cNvSpPr/>
      </dsp:nvSpPr>
      <dsp:spPr>
        <a:xfrm>
          <a:off x="279497" y="234026"/>
          <a:ext cx="3024336" cy="3024336"/>
        </a:xfrm>
        <a:prstGeom prst="pie">
          <a:avLst>
            <a:gd name="adj1" fmla="val 9000000"/>
            <a:gd name="adj2" fmla="val 16200000"/>
          </a:avLst>
        </a:prstGeom>
        <a:solidFill>
          <a:srgbClr val="00B0F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дети</a:t>
          </a:r>
          <a:endParaRPr lang="ru-RU" sz="2100" kern="1200" dirty="0"/>
        </a:p>
      </dsp:txBody>
      <dsp:txXfrm>
        <a:off x="629815" y="874897"/>
        <a:ext cx="1080120" cy="900100"/>
      </dsp:txXfrm>
    </dsp:sp>
    <dsp:sp modelId="{4604A16D-A23B-4990-B56C-8EDC763A9B48}">
      <dsp:nvSpPr>
        <dsp:cNvPr id="0" name=""/>
        <dsp:cNvSpPr/>
      </dsp:nvSpPr>
      <dsp:spPr>
        <a:xfrm>
          <a:off x="243532" y="63983"/>
          <a:ext cx="3398777" cy="3398777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AA1D600-33CC-4F0C-98A8-AA2FD50D2BD0}">
      <dsp:nvSpPr>
        <dsp:cNvPr id="0" name=""/>
        <dsp:cNvSpPr/>
      </dsp:nvSpPr>
      <dsp:spPr>
        <a:xfrm>
          <a:off x="165360" y="150180"/>
          <a:ext cx="3398777" cy="3398777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887A296-B281-456A-AE7B-71D7D0755688}">
      <dsp:nvSpPr>
        <dsp:cNvPr id="0" name=""/>
        <dsp:cNvSpPr/>
      </dsp:nvSpPr>
      <dsp:spPr>
        <a:xfrm>
          <a:off x="92026" y="46805"/>
          <a:ext cx="3398777" cy="3398777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81B6D-C527-44FB-B619-C399E4971FD1}" type="datetimeFigureOut">
              <a:rPr lang="ru-RU" smtClean="0"/>
              <a:pPr/>
              <a:t>25.02.2019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500B2-9165-45EA-9F63-FDD17B8FE1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81B6D-C527-44FB-B619-C399E4971FD1}" type="datetimeFigureOut">
              <a:rPr lang="ru-RU" smtClean="0"/>
              <a:pPr/>
              <a:t>25.02.2019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500B2-9165-45EA-9F63-FDD17B8FE1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81B6D-C527-44FB-B619-C399E4971FD1}" type="datetimeFigureOut">
              <a:rPr lang="ru-RU" smtClean="0"/>
              <a:pPr/>
              <a:t>25.02.2019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500B2-9165-45EA-9F63-FDD17B8FE1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81B6D-C527-44FB-B619-C399E4971FD1}" type="datetimeFigureOut">
              <a:rPr lang="ru-RU" smtClean="0"/>
              <a:pPr/>
              <a:t>25.02.2019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500B2-9165-45EA-9F63-FDD17B8FE1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81B6D-C527-44FB-B619-C399E4971FD1}" type="datetimeFigureOut">
              <a:rPr lang="ru-RU" smtClean="0"/>
              <a:pPr/>
              <a:t>25.02.2019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500B2-9165-45EA-9F63-FDD17B8FE1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81B6D-C527-44FB-B619-C399E4971FD1}" type="datetimeFigureOut">
              <a:rPr lang="ru-RU" smtClean="0"/>
              <a:pPr/>
              <a:t>25.02.2019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500B2-9165-45EA-9F63-FDD17B8FE1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81B6D-C527-44FB-B619-C399E4971FD1}" type="datetimeFigureOut">
              <a:rPr lang="ru-RU" smtClean="0"/>
              <a:pPr/>
              <a:t>25.02.2019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500B2-9165-45EA-9F63-FDD17B8FE1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81B6D-C527-44FB-B619-C399E4971FD1}" type="datetimeFigureOut">
              <a:rPr lang="ru-RU" smtClean="0"/>
              <a:pPr/>
              <a:t>25.02.2019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500B2-9165-45EA-9F63-FDD17B8FE1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81B6D-C527-44FB-B619-C399E4971FD1}" type="datetimeFigureOut">
              <a:rPr lang="ru-RU" smtClean="0"/>
              <a:pPr/>
              <a:t>25.02.2019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500B2-9165-45EA-9F63-FDD17B8FE1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81B6D-C527-44FB-B619-C399E4971FD1}" type="datetimeFigureOut">
              <a:rPr lang="ru-RU" smtClean="0"/>
              <a:pPr/>
              <a:t>25.02.2019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500B2-9165-45EA-9F63-FDD17B8FE1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81B6D-C527-44FB-B619-C399E4971FD1}" type="datetimeFigureOut">
              <a:rPr lang="ru-RU" smtClean="0"/>
              <a:pPr/>
              <a:t>25.02.2019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500B2-9165-45EA-9F63-FDD17B8FE1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81B6D-C527-44FB-B619-C399E4971FD1}" type="datetimeFigureOut">
              <a:rPr lang="ru-RU" smtClean="0"/>
              <a:pPr/>
              <a:t>25.02.2019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500B2-9165-45EA-9F63-FDD17B8FE12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7\Desktop\Рисунок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808" y="30832"/>
            <a:ext cx="9136392" cy="6863715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95536" y="908720"/>
            <a:ext cx="842493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i="1" dirty="0" smtClean="0"/>
              <a:t>« Родительский клуб </a:t>
            </a:r>
          </a:p>
          <a:p>
            <a:pPr algn="ctr"/>
            <a:r>
              <a:rPr lang="ru-RU" sz="5400" b="1" i="1" dirty="0" smtClean="0"/>
              <a:t>как активная форма взаимодействия с  родителями» </a:t>
            </a:r>
            <a:endParaRPr lang="ru-RU" sz="5400" b="1" i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411760" y="5157192"/>
            <a:ext cx="640871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3200" b="1" i="1" dirty="0" smtClean="0">
                <a:latin typeface="Monotype Corsiva" pitchFamily="66" charset="0"/>
              </a:rPr>
              <a:t>Воспитатель  МБДОУ </a:t>
            </a:r>
            <a:r>
              <a:rPr lang="ru-RU" sz="3200" b="1" i="1" dirty="0" smtClean="0">
                <a:latin typeface="Monotype Corsiva" pitchFamily="66" charset="0"/>
              </a:rPr>
              <a:t>№73«Городок» </a:t>
            </a:r>
            <a:endParaRPr lang="ru-RU" sz="3200" b="1" i="1" dirty="0" smtClean="0">
              <a:latin typeface="Monotype Corsiva" pitchFamily="66" charset="0"/>
            </a:endParaRPr>
          </a:p>
          <a:p>
            <a:pPr algn="r"/>
            <a:r>
              <a:rPr lang="ru-RU" sz="3200" b="1" i="1" dirty="0" smtClean="0">
                <a:latin typeface="Monotype Corsiva" pitchFamily="66" charset="0"/>
              </a:rPr>
              <a:t>Климова Наталия Сергеевна</a:t>
            </a:r>
            <a:endParaRPr lang="ru-RU" sz="3200" b="1" i="1" dirty="0" smtClean="0">
              <a:latin typeface="Monotype Corsiva" pitchFamily="66" charset="0"/>
            </a:endParaRPr>
          </a:p>
          <a:p>
            <a:pPr algn="r"/>
            <a:endParaRPr lang="ru-RU" sz="3200" b="1" i="1" dirty="0"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7\Desktop\Рисунок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08" y="-5716"/>
            <a:ext cx="9136392" cy="6863715"/>
          </a:xfrm>
          <a:prstGeom prst="rect">
            <a:avLst/>
          </a:prstGeom>
          <a:noFill/>
        </p:spPr>
      </p:pic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395536" y="216799"/>
            <a:ext cx="8064896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8892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28892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Основные принципы работы клуба:</a:t>
            </a:r>
          </a:p>
          <a:p>
            <a:pPr marL="0" marR="0" lvl="0" indent="28892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28892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88925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родители и педагоги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партнеры в воспитании и образовании детей;</a:t>
            </a:r>
          </a:p>
          <a:p>
            <a:pPr marL="0" marR="0" lvl="0" indent="288925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88925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единство целей и задач педагогов и родителей; </a:t>
            </a:r>
          </a:p>
          <a:p>
            <a:pPr marL="0" marR="0" lvl="0" indent="288925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88925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взаимное доверие и поддержка в совместной деятельности;</a:t>
            </a:r>
          </a:p>
          <a:p>
            <a:pPr marL="0" marR="0" lvl="0" indent="288925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ru-RU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288925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анализ взаимодействия семьи и педагогов.</a:t>
            </a:r>
            <a:r>
              <a:rPr lang="ru-RU" sz="2400" b="1" u="sng" dirty="0" smtClean="0">
                <a:solidFill>
                  <a:srgbClr val="002060"/>
                </a:solidFill>
              </a:rPr>
              <a:t> </a:t>
            </a:r>
          </a:p>
          <a:p>
            <a:pPr marL="0" marR="0" lvl="0" indent="288925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ru-RU" sz="2400" b="1" u="sng" dirty="0" smtClean="0">
              <a:solidFill>
                <a:srgbClr val="002060"/>
              </a:solidFill>
            </a:endParaRPr>
          </a:p>
          <a:p>
            <a:pPr marL="0" marR="0" lvl="0" indent="288925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ru-RU" sz="2400" b="1" u="sng" dirty="0" smtClean="0">
              <a:solidFill>
                <a:srgbClr val="002060"/>
              </a:solidFill>
            </a:endParaRPr>
          </a:p>
          <a:p>
            <a:pPr marL="0" marR="0" lvl="0" indent="288925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2400" b="1" u="sng" dirty="0" smtClean="0">
                <a:solidFill>
                  <a:srgbClr val="002060"/>
                </a:solidFill>
              </a:rPr>
              <a:t>                                                                                                                                    </a:t>
            </a:r>
          </a:p>
          <a:p>
            <a:pPr marL="0" marR="0" lvl="0" indent="288925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2400" b="1" u="sng" dirty="0" smtClean="0">
                <a:solidFill>
                  <a:srgbClr val="002060"/>
                </a:solidFill>
              </a:rPr>
              <a:t>                                                                                                                                    </a:t>
            </a:r>
          </a:p>
          <a:p>
            <a:pPr marL="0" marR="0" lvl="0" indent="288925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2400" b="1" dirty="0" smtClean="0">
                <a:solidFill>
                  <a:srgbClr val="002060"/>
                </a:solidFill>
              </a:rPr>
              <a:t>                                                                                                   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7\Desktop\Рисунок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08" y="-5716"/>
            <a:ext cx="9136392" cy="6863715"/>
          </a:xfrm>
          <a:prstGeom prst="rect">
            <a:avLst/>
          </a:prstGeom>
          <a:noFill/>
        </p:spPr>
      </p:pic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0" y="709852"/>
            <a:ext cx="8892480" cy="5478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В рамках Клуба проходят семинары, деловые игры, диспуты, дискуссии,  "Круглый стол". Для коррекции детско-родительских отношений организуются тренинги, практические занятия совместно с детьми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тренинговые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игры и упражнения, направленные на гармонизацию детско-родительских взаимоотношений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Среди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семейных конкурсов и праздников наибольшей популярностью пользуются спортивные мероприятия, например, "Здоровей-ка в гостях у детей", «</a:t>
            </a:r>
            <a:r>
              <a:rPr lang="ru-RU" sz="2400" dirty="0" smtClean="0">
                <a:solidFill>
                  <a:srgbClr val="00206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Олимпийские рекорды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", "Семейные старты". Участие в таких мероприятиях помогает родителям активизировать воспитательные навыки, у них появляется вера в собственные педагогические возможности.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                                                                                                                      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7\Desktop\Рисунок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08" y="-5715"/>
            <a:ext cx="9136392" cy="6863715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827584" y="980728"/>
            <a:ext cx="763284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Calibri" pitchFamily="34" charset="0"/>
              </a:rPr>
              <a:t>Родительский клуб </a:t>
            </a:r>
            <a:r>
              <a:rPr lang="ru-RU" sz="2400" b="1" dirty="0" smtClean="0">
                <a:solidFill>
                  <a:srgbClr val="002060"/>
                </a:solidFill>
                <a:latin typeface="Calibri" pitchFamily="34" charset="0"/>
              </a:rPr>
              <a:t>направлен </a:t>
            </a:r>
            <a:r>
              <a:rPr lang="ru-RU" sz="2400" b="1" dirty="0" smtClean="0">
                <a:solidFill>
                  <a:srgbClr val="002060"/>
                </a:solidFill>
                <a:latin typeface="Calibri" pitchFamily="34" charset="0"/>
              </a:rPr>
              <a:t>на взаимодействие дошкольного учреждения и семьи, на развитие творческих способностей детей и родителей и вовлечение семьи в игровое пространство ДОУ, трансляцию опыта семейного воспитания, создание благоприятного эмоционального климата в семье</a:t>
            </a:r>
          </a:p>
          <a:p>
            <a:pPr algn="ctr"/>
            <a:endParaRPr lang="ru-RU" sz="2400" b="1" dirty="0" smtClean="0">
              <a:solidFill>
                <a:srgbClr val="002060"/>
              </a:solidFill>
              <a:latin typeface="Calibri" pitchFamily="34" charset="0"/>
            </a:endParaRPr>
          </a:p>
          <a:p>
            <a:pPr algn="ctr"/>
            <a:endParaRPr lang="ru-RU" sz="2400" b="1" dirty="0" smtClean="0">
              <a:solidFill>
                <a:srgbClr val="002060"/>
              </a:solidFill>
              <a:latin typeface="Calibri" pitchFamily="34" charset="0"/>
            </a:endParaRPr>
          </a:p>
          <a:p>
            <a:pPr algn="ctr"/>
            <a:endParaRPr lang="ru-RU" sz="2400" b="1" dirty="0" smtClean="0">
              <a:solidFill>
                <a:srgbClr val="002060"/>
              </a:solidFill>
              <a:latin typeface="Calibri" pitchFamily="34" charset="0"/>
            </a:endParaRPr>
          </a:p>
          <a:p>
            <a:pPr algn="ctr"/>
            <a:endParaRPr lang="ru-RU" sz="2400" b="1" dirty="0" smtClean="0">
              <a:solidFill>
                <a:srgbClr val="002060"/>
              </a:solidFill>
              <a:latin typeface="Calibri" pitchFamily="34" charset="0"/>
            </a:endParaRPr>
          </a:p>
          <a:p>
            <a:pPr algn="ctr"/>
            <a:endParaRPr lang="ru-RU" sz="2400" b="1" dirty="0" smtClean="0">
              <a:solidFill>
                <a:srgbClr val="002060"/>
              </a:solidFill>
              <a:latin typeface="Calibri" pitchFamily="34" charset="0"/>
            </a:endParaRPr>
          </a:p>
          <a:p>
            <a:pPr algn="ctr"/>
            <a:endParaRPr lang="ru-RU" sz="2400" b="1" dirty="0" smtClean="0">
              <a:solidFill>
                <a:srgbClr val="002060"/>
              </a:solidFill>
              <a:latin typeface="Calibri" pitchFamily="34" charset="0"/>
            </a:endParaRP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Calibri" pitchFamily="34" charset="0"/>
              </a:rPr>
              <a:t>                                                                                                       </a:t>
            </a:r>
            <a:endParaRPr lang="ru-RU" sz="2400" b="1" dirty="0">
              <a:solidFill>
                <a:srgbClr val="002060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7\Desktop\Рисунок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6392" cy="6863715"/>
          </a:xfrm>
          <a:prstGeom prst="rect">
            <a:avLst/>
          </a:prstGeom>
          <a:noFill/>
        </p:spPr>
      </p:pic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251520" y="260648"/>
            <a:ext cx="7992888" cy="7478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Calibri" pitchFamily="34" charset="0"/>
                <a:cs typeface="Times New Roman" pitchFamily="18" charset="0"/>
              </a:rPr>
              <a:t>     В целях повышения активности родителей в работе Клуба большая роль отводится наглядной информации: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ea typeface="Calibri" pitchFamily="34" charset="0"/>
                <a:cs typeface="Times New Roman" pitchFamily="18" charset="0"/>
              </a:rPr>
              <a:t> буклеты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ea typeface="Calibri" pitchFamily="34" charset="0"/>
                <a:cs typeface="Times New Roman" pitchFamily="18" charset="0"/>
              </a:rPr>
              <a:t> по темам , которые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Calibri" pitchFamily="34" charset="0"/>
                <a:cs typeface="Times New Roman" pitchFamily="18" charset="0"/>
              </a:rPr>
              <a:t>организуются в рамках Клуба;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ru-RU" sz="2400" dirty="0" smtClean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 памятки,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Calibri" pitchFamily="34" charset="0"/>
                <a:cs typeface="Times New Roman" pitchFamily="18" charset="0"/>
              </a:rPr>
              <a:t>советы-подсказки, помогающие выбрать верное поведение в той или иной ситуации, связанной с воспитанием детей.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lang="ru-RU" sz="2400" dirty="0">
              <a:solidFill>
                <a:srgbClr val="002060"/>
              </a:solidFill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ru-RU" sz="2400" dirty="0">
              <a:solidFill>
                <a:srgbClr val="002060"/>
              </a:solidFill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2400" dirty="0" smtClean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Calibri" pitchFamily="34" charset="0"/>
                <a:cs typeface="Times New Roman" pitchFamily="18" charset="0"/>
              </a:rPr>
              <a:t>Темы публикаций выбираются по запросу родителей: "Роль отца в воспитании ребенка", "Если в семье появился еще один ребенок", "Родителям о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ea typeface="Calibri" pitchFamily="34" charset="0"/>
                <a:cs typeface="Times New Roman" pitchFamily="18" charset="0"/>
              </a:rPr>
              <a:t>гиперактивных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Calibri" pitchFamily="34" charset="0"/>
                <a:cs typeface="Times New Roman" pitchFamily="18" charset="0"/>
              </a:rPr>
              <a:t> детях", "Агрессивность дошкольников" и др.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ru-RU" sz="2400" dirty="0" smtClean="0">
              <a:solidFill>
                <a:srgbClr val="002060"/>
              </a:solidFill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ru-RU" sz="2400" dirty="0" smtClean="0">
              <a:solidFill>
                <a:srgbClr val="002060"/>
              </a:solidFill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cs typeface="Times New Roman" pitchFamily="18" charset="0"/>
              </a:rPr>
              <a:t>                                                                                                      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2400" b="1" dirty="0" smtClean="0">
                <a:solidFill>
                  <a:srgbClr val="002060"/>
                </a:solidFill>
                <a:cs typeface="Times New Roman" pitchFamily="18" charset="0"/>
              </a:rPr>
              <a:t>                                                                                                            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7\Desktop\Рисунок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08" y="-5716"/>
            <a:ext cx="9136392" cy="6863715"/>
          </a:xfrm>
          <a:prstGeom prst="rect">
            <a:avLst/>
          </a:prstGeom>
          <a:noFill/>
        </p:spPr>
      </p:pic>
      <p:pic>
        <p:nvPicPr>
          <p:cNvPr id="2049" name="Picture 1" descr="C:\Users\7\Desktop\мой опыт работы\100OLYMP\P519003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222924">
            <a:off x="395536" y="332656"/>
            <a:ext cx="2862318" cy="3816424"/>
          </a:xfrm>
          <a:prstGeom prst="rect">
            <a:avLst/>
          </a:prstGeom>
          <a:noFill/>
        </p:spPr>
      </p:pic>
      <p:pic>
        <p:nvPicPr>
          <p:cNvPr id="2050" name="Picture 2" descr="C:\Users\7\Desktop\мой опыт работы\100OLYMP\P519003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664642">
            <a:off x="5151708" y="444427"/>
            <a:ext cx="2956001" cy="3941335"/>
          </a:xfrm>
          <a:prstGeom prst="rect">
            <a:avLst/>
          </a:prstGeom>
          <a:noFill/>
        </p:spPr>
      </p:pic>
      <p:pic>
        <p:nvPicPr>
          <p:cNvPr id="2051" name="Picture 3" descr="C:\Users\7\Desktop\мой опыт работы\100OLYMP\P5190044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95736" y="3753036"/>
            <a:ext cx="4139952" cy="31049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7\Desktop\Рисунок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08" y="-5716"/>
            <a:ext cx="9136392" cy="6863715"/>
          </a:xfrm>
          <a:prstGeom prst="rect">
            <a:avLst/>
          </a:prstGeom>
          <a:noFill/>
        </p:spPr>
      </p:pic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251520" y="962878"/>
            <a:ext cx="8568952" cy="4985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Семейный Клуб -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это   мероприятия, информационные встречи, тематические выставки, консультации, практические обучения родителей. Заседания клуба «</a:t>
            </a:r>
            <a:r>
              <a:rPr lang="ru-RU" sz="2400" i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Дружная семейка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» проводятся раз в месяц. Продолжительность встреч 30-40 минут, так как небольшая продолжительность имеет немаловажное значение, поскольку часто родители ограничены во времени в силу объективных и субъективных причин. Достаточно большой объем информации, размещенный в коротком отрезке времени представляет большой интерес для родителей.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b="1" i="1" dirty="0" smtClean="0">
              <a:solidFill>
                <a:srgbClr val="00206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                                                                                        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7\Desktop\Рисунок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08" y="-5716"/>
            <a:ext cx="9136392" cy="6863715"/>
          </a:xfrm>
          <a:prstGeom prst="rect">
            <a:avLst/>
          </a:prstGeom>
          <a:noFill/>
        </p:spPr>
      </p:pic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323528" y="-1"/>
            <a:ext cx="8496944" cy="6706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95300" algn="l"/>
              </a:tabLst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Методы: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95300" algn="l"/>
              </a:tabLst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Метод проблемной постановки вопроса.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95300" algn="l"/>
              </a:tabLst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Метод педагогической рефлексии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: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Arial" pitchFamily="34" charset="0"/>
              </a:rPr>
              <a:t>анализ педагогических ситуаций, решение педагогических задач, анализ собственной воспитательной деятельности, применение домашних заданий.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95300" algn="l"/>
              </a:tabLst>
            </a:pPr>
            <a:r>
              <a:rPr lang="ru-RU" sz="2000" b="1" i="1" dirty="0" smtClean="0"/>
              <a:t>Метод анализа.</a:t>
            </a:r>
            <a:r>
              <a:rPr lang="ru-RU" sz="2000" i="1" dirty="0" smtClean="0"/>
              <a:t> </a:t>
            </a:r>
            <a:r>
              <a:rPr lang="ru-RU" sz="2000" i="1" dirty="0" smtClean="0">
                <a:solidFill>
                  <a:srgbClr val="002060"/>
                </a:solidFill>
              </a:rPr>
              <a:t>Основным методом формирования родителя как педагога - является </a:t>
            </a:r>
            <a:r>
              <a:rPr lang="ru-RU" sz="2000" b="1" i="1" dirty="0" smtClean="0">
                <a:solidFill>
                  <a:srgbClr val="002060"/>
                </a:solidFill>
              </a:rPr>
              <a:t>анализ</a:t>
            </a:r>
            <a:r>
              <a:rPr lang="ru-RU" sz="2000" i="1" dirty="0" smtClean="0">
                <a:solidFill>
                  <a:srgbClr val="002060"/>
                </a:solidFill>
              </a:rPr>
              <a:t> их собственной воспитательной деятельности, способствующей развитию самонаблюдения и самооценки. Все это формирует родительскую позицию, повышает активность участников клуба, актуализирует полученные знания, помогает посмотреть на ситуацию глазами ребенка, понять его.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95300" algn="l"/>
              </a:tabLst>
            </a:pPr>
            <a:r>
              <a:rPr lang="ru-RU" sz="2000" b="1" i="1" dirty="0" smtClean="0">
                <a:ea typeface="Times New Roman" pitchFamily="18" charset="0"/>
                <a:cs typeface="Arial" pitchFamily="34" charset="0"/>
              </a:rPr>
              <a:t>Метод игрового моделирования</a:t>
            </a:r>
            <a:r>
              <a:rPr lang="ru-RU" sz="2400" b="1" i="1" dirty="0" smtClean="0">
                <a:ea typeface="Times New Roman" pitchFamily="18" charset="0"/>
                <a:cs typeface="Arial" pitchFamily="34" charset="0"/>
              </a:rPr>
              <a:t>.</a:t>
            </a:r>
            <a:r>
              <a:rPr lang="ru-RU" sz="2400" i="1" dirty="0" smtClean="0">
                <a:ea typeface="Times New Roman" pitchFamily="18" charset="0"/>
                <a:cs typeface="Arial" pitchFamily="34" charset="0"/>
              </a:rPr>
              <a:t> </a:t>
            </a:r>
            <a:r>
              <a:rPr lang="ru-RU" sz="2000" i="1" dirty="0" smtClean="0">
                <a:solidFill>
                  <a:srgbClr val="002060"/>
                </a:solidFill>
                <a:ea typeface="Times New Roman" pitchFamily="18" charset="0"/>
                <a:cs typeface="Arial" pitchFamily="34" charset="0"/>
              </a:rPr>
              <a:t>В игровой обстановке родители получают возможность обогащать арсенал своих воспитательных методов общения с ребенком.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95300" algn="l"/>
              </a:tabLst>
            </a:pPr>
            <a:r>
              <a:rPr lang="ru-RU" sz="2000" b="1" i="1" dirty="0" smtClean="0">
                <a:ea typeface="Times New Roman" pitchFamily="18" charset="0"/>
                <a:cs typeface="Arial" pitchFamily="34" charset="0"/>
              </a:rPr>
              <a:t>Метод беседы</a:t>
            </a:r>
            <a:r>
              <a:rPr lang="ru-RU" sz="2000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lang="ru-RU" sz="2000" i="1" dirty="0" smtClean="0">
                <a:solidFill>
                  <a:srgbClr val="002060"/>
                </a:solidFill>
                <a:ea typeface="Times New Roman" pitchFamily="18" charset="0"/>
                <a:cs typeface="Arial" pitchFamily="34" charset="0"/>
              </a:rPr>
              <a:t>Беседа является одним из основных методов работы клуба «Дружная семейка».  Беседа , легкий музыкальный фон, атмосфера игр,  все это оказывает содействие эмоциональному раскрепощению родителей, дающему возможность, открыто высказывать собственное мнение делиться  успехами и трудностями семейного воспитания.  </a:t>
            </a:r>
            <a:r>
              <a:rPr lang="ru-RU" sz="1000" dirty="0" smtClean="0">
                <a:solidFill>
                  <a:srgbClr val="002060"/>
                </a:solidFill>
                <a:cs typeface="Arial" pitchFamily="34" charset="0"/>
              </a:rPr>
              <a:t>                   </a:t>
            </a:r>
            <a:r>
              <a:rPr lang="ru-RU" sz="2000" i="1" dirty="0" smtClean="0"/>
              <a:t>           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</a:pPr>
            <a:r>
              <a:rPr lang="ru-RU" sz="2000" b="1" i="1" dirty="0" smtClean="0"/>
              <a:t>                                                                                                                                        </a:t>
            </a:r>
            <a:r>
              <a:rPr lang="ru-RU" sz="2000" b="1" i="1" dirty="0" smtClean="0">
                <a:solidFill>
                  <a:srgbClr val="FF0000"/>
                </a:solidFill>
              </a:rPr>
              <a:t> </a:t>
            </a:r>
            <a:endParaRPr lang="ru-RU" sz="2000" b="1" dirty="0" smtClean="0">
              <a:solidFill>
                <a:srgbClr val="FF0000"/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9530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7\Desktop\Рисунок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08" y="-5716"/>
            <a:ext cx="9136392" cy="6863715"/>
          </a:xfrm>
          <a:prstGeom prst="rect">
            <a:avLst/>
          </a:prstGeom>
          <a:noFill/>
        </p:spPr>
      </p:pic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611560" y="374448"/>
            <a:ext cx="7776864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Calibri" pitchFamily="34" charset="0"/>
                <a:cs typeface="Times New Roman" pitchFamily="18" charset="0"/>
              </a:rPr>
              <a:t>В клубе </a:t>
            </a:r>
            <a:r>
              <a:rPr lang="ru-RU" sz="2800" dirty="0" smtClean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р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Calibri" pitchFamily="34" charset="0"/>
                <a:cs typeface="Times New Roman" pitchFamily="18" charset="0"/>
              </a:rPr>
              <a:t>одители получают  ответы на интересующие их вопросы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Calibri" pitchFamily="34" charset="0"/>
                <a:cs typeface="Times New Roman" pitchFamily="18" charset="0"/>
              </a:rPr>
              <a:t>На итоговом заседании обсуждаются результаты работы клуба и его эффективность в решении вопросов воспитания и развития ребенка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Calibri" pitchFamily="34" charset="0"/>
                <a:cs typeface="Times New Roman" pitchFamily="18" charset="0"/>
              </a:rPr>
              <a:t>Мероприятия планируются с учетом интересов и запросов родителей, по результатам анкетирования в конце учебного года.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dirty="0" smtClean="0">
                <a:solidFill>
                  <a:srgbClr val="002060"/>
                </a:solidFill>
                <a:cs typeface="Times New Roman" pitchFamily="18" charset="0"/>
              </a:rPr>
              <a:t>                                                                                           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dirty="0" smtClean="0">
                <a:solidFill>
                  <a:srgbClr val="002060"/>
                </a:solidFill>
                <a:cs typeface="Times New Roman" pitchFamily="18" charset="0"/>
              </a:rPr>
              <a:t>                                                                                          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dirty="0" smtClean="0">
                <a:solidFill>
                  <a:srgbClr val="002060"/>
                </a:solidFill>
                <a:cs typeface="Times New Roman" pitchFamily="18" charset="0"/>
              </a:rPr>
              <a:t>                                                                                       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7\Desktop\Рисунок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08" y="-5716"/>
            <a:ext cx="9136392" cy="6863715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95536" y="548680"/>
            <a:ext cx="792088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</a:rPr>
              <a:t>     В целом, общение в непринужденной, эмоционально насыщенной обстановке способствует сближению педагогов, родителей и детей. Дает возможность открыто высказывать собственное мнение, делиться успехами и трудностями семейного воспитания. Мамы и папы видят собственного ребенка в другой обстановке, наблюдают его общение со сверстниками и педагогами, открывают в нем новые черты и способности. Совместная деятельность сближает родителей и детей, учит взаимопониманию, доверию, делает их настоящими партнерами.</a:t>
            </a:r>
          </a:p>
          <a:p>
            <a:endParaRPr lang="ru-RU" sz="2800" dirty="0" smtClean="0">
              <a:solidFill>
                <a:srgbClr val="002060"/>
              </a:solidFill>
            </a:endParaRPr>
          </a:p>
          <a:p>
            <a:r>
              <a:rPr lang="ru-RU" sz="2800" dirty="0" smtClean="0">
                <a:solidFill>
                  <a:srgbClr val="002060"/>
                </a:solidFill>
              </a:rPr>
              <a:t>                                                                                          </a:t>
            </a:r>
            <a:endParaRPr lang="ru-RU" sz="2800" b="1" dirty="0" smtClean="0">
              <a:solidFill>
                <a:srgbClr val="002060"/>
              </a:solidFill>
            </a:endParaRPr>
          </a:p>
          <a:p>
            <a:endParaRPr lang="ru-RU" sz="2800" dirty="0" smtClean="0">
              <a:solidFill>
                <a:srgbClr val="002060"/>
              </a:solidFill>
            </a:endParaRPr>
          </a:p>
          <a:p>
            <a:endParaRPr lang="ru-RU" sz="2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7\Desktop\Рисунок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08" y="-5716"/>
            <a:ext cx="9136392" cy="6863715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59532" y="4077072"/>
            <a:ext cx="842493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Спасибо за внимание!</a:t>
            </a:r>
            <a:endParaRPr lang="ru-RU" sz="6000" i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7\Desktop\Рисунок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08" y="-5716"/>
            <a:ext cx="9136392" cy="6863715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179888" y="388006"/>
            <a:ext cx="278422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rgbClr val="FF0000"/>
                </a:solidFill>
                <a:latin typeface="Calibri" pitchFamily="34" charset="0"/>
              </a:rPr>
              <a:t>Актуальность</a:t>
            </a:r>
            <a:endParaRPr lang="ru-RU" sz="2800" b="1" i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7608" y="1439376"/>
            <a:ext cx="91440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Семья - один из важнейших воспитательных институтов, роль и значение, которого в формировании личности трудно переоценить. В семье тесно сплетены супружеские, родительские и детские взаимоотношения.                                                                                                                                                                      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Сотрудничество с семьей является одним из важнейших условий организации эффективного воспитательного процесса в ДОУ. Для того чтобы родители стали активными помощниками педагогов, необходимо вовлечь их в жизнь детского сада.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dirty="0">
              <a:solidFill>
                <a:srgbClr val="002060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Клуб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– наиболее подходящая для этого форма работы, позволяющая установить эффективное и целенаправленное взаимодействие детского сада и родителей.                                                                     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                                                                                                  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7\Desktop\Рисунок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08" y="-5716"/>
            <a:ext cx="9136392" cy="6863715"/>
          </a:xfrm>
          <a:prstGeom prst="rect">
            <a:avLst/>
          </a:prstGeom>
          <a:noFill/>
        </p:spPr>
      </p:pic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467544" y="764704"/>
            <a:ext cx="7560840" cy="6986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Взаимодействие дошкольных учреждений с семьями воспитанников – одно из важных направлений деятельности ДОУ.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3200" dirty="0">
              <a:solidFill>
                <a:srgbClr val="002060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Для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многих коллективов дошкольных учреждений актуальным стал поиск таких форм и методов работы, которые позволят учесть потребности родителей, будут способствовать формированию активной родительской позиции.                                        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b="1" dirty="0" smtClean="0">
              <a:solidFill>
                <a:srgbClr val="002060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                                                                        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baseline="0" dirty="0" smtClean="0">
                <a:solidFill>
                  <a:srgbClr val="00206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                                                                               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7\Desktop\Рисунок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08" y="-5716"/>
            <a:ext cx="9136392" cy="6863715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043608" y="620688"/>
            <a:ext cx="581439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</a:rPr>
              <a:t>Данная форма интересна тем, что тематика клуба может варьироваться в зависимости от социального запроса родителей. </a:t>
            </a:r>
            <a:endParaRPr lang="ru-RU" sz="2400" dirty="0"/>
          </a:p>
        </p:txBody>
      </p:sp>
      <p:graphicFrame>
        <p:nvGraphicFramePr>
          <p:cNvPr id="8" name="Схема 7"/>
          <p:cNvGraphicFramePr/>
          <p:nvPr/>
        </p:nvGraphicFramePr>
        <p:xfrm>
          <a:off x="0" y="2492896"/>
          <a:ext cx="3707904" cy="36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3851920" y="1556792"/>
            <a:ext cx="4968552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 smtClean="0">
              <a:solidFill>
                <a:srgbClr val="002060"/>
              </a:solidFill>
            </a:endParaRPr>
          </a:p>
          <a:p>
            <a:r>
              <a:rPr lang="ru-RU" sz="2400" dirty="0" smtClean="0">
                <a:solidFill>
                  <a:srgbClr val="002060"/>
                </a:solidFill>
              </a:rPr>
              <a:t>   В работе </a:t>
            </a:r>
            <a:r>
              <a:rPr lang="ru-RU" sz="2400" dirty="0" smtClean="0">
                <a:solidFill>
                  <a:srgbClr val="002060"/>
                </a:solidFill>
              </a:rPr>
              <a:t>клуба могут принимать </a:t>
            </a:r>
            <a:r>
              <a:rPr lang="ru-RU" sz="2400" dirty="0" smtClean="0">
                <a:solidFill>
                  <a:srgbClr val="002060"/>
                </a:solidFill>
              </a:rPr>
              <a:t>участие различные специалисты ДОУ: старший воспитатель, учитель-логопед,  воспитатели и родители воспитанников . Основой взаимодействия с семьей является создание благоприятных условий для полноценного социального становления, развития и воспитания детей. </a:t>
            </a:r>
          </a:p>
          <a:p>
            <a:r>
              <a:rPr lang="ru-RU" sz="2400" dirty="0" smtClean="0">
                <a:solidFill>
                  <a:srgbClr val="002060"/>
                </a:solidFill>
              </a:rPr>
              <a:t>     </a:t>
            </a:r>
          </a:p>
          <a:p>
            <a:r>
              <a:rPr lang="ru-RU" sz="2400" b="1" dirty="0" smtClean="0">
                <a:solidFill>
                  <a:srgbClr val="002060"/>
                </a:solidFill>
              </a:rPr>
              <a:t>                                                  </a:t>
            </a:r>
            <a:endParaRPr lang="ru-RU" sz="2400" b="1" dirty="0" smtClean="0">
              <a:solidFill>
                <a:srgbClr val="002060"/>
              </a:solidFill>
            </a:endParaRPr>
          </a:p>
          <a:p>
            <a:pPr algn="just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7\Desktop\Рисунок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9029" y="22426"/>
            <a:ext cx="9136392" cy="6863715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043608" y="1340768"/>
            <a:ext cx="734481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Calibri" pitchFamily="34" charset="0"/>
              </a:rPr>
              <a:t>      </a:t>
            </a:r>
          </a:p>
          <a:p>
            <a:r>
              <a:rPr lang="ru-RU" sz="3200" dirty="0" smtClean="0">
                <a:solidFill>
                  <a:srgbClr val="002060"/>
                </a:solidFill>
                <a:latin typeface="Calibri" pitchFamily="34" charset="0"/>
              </a:rPr>
              <a:t>Новизной и отличительной особенностью клуба </a:t>
            </a:r>
            <a:r>
              <a:rPr lang="ru-RU" sz="3200" dirty="0" smtClean="0">
                <a:solidFill>
                  <a:srgbClr val="002060"/>
                </a:solidFill>
                <a:latin typeface="Calibri" pitchFamily="34" charset="0"/>
              </a:rPr>
              <a:t>является </a:t>
            </a:r>
            <a:r>
              <a:rPr lang="ru-RU" sz="3200" dirty="0" smtClean="0">
                <a:solidFill>
                  <a:srgbClr val="002060"/>
                </a:solidFill>
                <a:latin typeface="Calibri" pitchFamily="34" charset="0"/>
              </a:rPr>
              <a:t>вовлечение родителей в образовательный процесс ДОУ как равных партнеров, создание условий для обмена семейным опытом. А также формирование семейных традиций на положительном эмоциональном фоне в семье.</a:t>
            </a:r>
          </a:p>
          <a:p>
            <a:endParaRPr lang="ru-RU" sz="2400" dirty="0" smtClean="0">
              <a:solidFill>
                <a:srgbClr val="002060"/>
              </a:solidFill>
              <a:latin typeface="Calibri" pitchFamily="34" charset="0"/>
            </a:endParaRPr>
          </a:p>
          <a:p>
            <a:endParaRPr lang="ru-RU" sz="2400" dirty="0" smtClean="0">
              <a:solidFill>
                <a:srgbClr val="002060"/>
              </a:solidFill>
              <a:latin typeface="Calibri" pitchFamily="34" charset="0"/>
            </a:endParaRPr>
          </a:p>
          <a:p>
            <a:endParaRPr lang="ru-RU" sz="2400" dirty="0" smtClean="0">
              <a:solidFill>
                <a:srgbClr val="002060"/>
              </a:solidFill>
              <a:latin typeface="Calibri" pitchFamily="34" charset="0"/>
            </a:endParaRPr>
          </a:p>
          <a:p>
            <a:endParaRPr lang="ru-RU" sz="2400" dirty="0" smtClean="0">
              <a:solidFill>
                <a:srgbClr val="002060"/>
              </a:solidFill>
              <a:latin typeface="Calibri" pitchFamily="34" charset="0"/>
            </a:endParaRPr>
          </a:p>
          <a:p>
            <a:endParaRPr lang="ru-RU" sz="2400" dirty="0" smtClean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63888" y="243786"/>
            <a:ext cx="273630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800" b="1" i="1" dirty="0" smtClean="0">
              <a:solidFill>
                <a:srgbClr val="FF0000"/>
              </a:solidFill>
              <a:latin typeface="Calibri" pitchFamily="34" charset="0"/>
            </a:endParaRPr>
          </a:p>
          <a:p>
            <a:r>
              <a:rPr lang="ru-RU" sz="2800" b="1" i="1" dirty="0" smtClean="0">
                <a:solidFill>
                  <a:srgbClr val="FF0000"/>
                </a:solidFill>
                <a:latin typeface="Calibri" pitchFamily="34" charset="0"/>
              </a:rPr>
              <a:t>Новизна</a:t>
            </a:r>
            <a:endParaRPr lang="ru-RU" sz="2800" b="1" i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/>
              <a:t> 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7\Desktop\Рисунок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08" y="-5715"/>
            <a:ext cx="9136392" cy="6863715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251520" y="0"/>
            <a:ext cx="8136904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0" hangingPunct="0">
              <a:tabLst>
                <a:tab pos="990600" algn="l"/>
              </a:tabLst>
            </a:pPr>
            <a:endParaRPr lang="ru-RU" sz="2400" b="1" dirty="0" smtClean="0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 eaLnBrk="0" hangingPunct="0">
              <a:tabLst>
                <a:tab pos="990600" algn="l"/>
              </a:tabLst>
            </a:pP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Ожидаемые результаты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</a:p>
          <a:p>
            <a:pPr algn="just" eaLnBrk="0" hangingPunct="0">
              <a:tabLst>
                <a:tab pos="990600" algn="l"/>
              </a:tabLst>
            </a:pPr>
            <a:endParaRPr lang="ru-RU" sz="2800" b="1" dirty="0" smtClean="0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eaLnBrk="0" hangingPunct="0">
              <a:buFontTx/>
              <a:buChar char="•"/>
              <a:tabLst>
                <a:tab pos="990600" algn="l"/>
              </a:tabLst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Родители     становятся     партнерами     педагогов,  </a:t>
            </a:r>
          </a:p>
          <a:p>
            <a:pPr eaLnBrk="0" hangingPunct="0">
              <a:tabLst>
                <a:tab pos="990600" algn="l"/>
              </a:tabLst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активными   участниками   воспитательно-образовательного   процесса;  </a:t>
            </a:r>
          </a:p>
          <a:p>
            <a:pPr eaLnBrk="0" hangingPunct="0">
              <a:buFontTx/>
              <a:buChar char="•"/>
              <a:tabLst>
                <a:tab pos="990600" algn="l"/>
              </a:tabLst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Распространение   положительного   семейного  опыта   воспитания  ребенка;</a:t>
            </a:r>
          </a:p>
          <a:p>
            <a:pPr eaLnBrk="0" hangingPunct="0">
              <a:buFontTx/>
              <a:buChar char="•"/>
              <a:tabLst>
                <a:tab pos="990600" algn="l"/>
              </a:tabLst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Повышение психолого-педагогической культуры родителей;</a:t>
            </a:r>
          </a:p>
          <a:p>
            <a:pPr eaLnBrk="0" hangingPunct="0">
              <a:buFontTx/>
              <a:buChar char="•"/>
              <a:tabLst>
                <a:tab pos="990600" algn="l"/>
              </a:tabLst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Развитие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креативных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способностей детей и родителей в совместной деятельности;</a:t>
            </a:r>
          </a:p>
          <a:p>
            <a:pPr eaLnBrk="0" hangingPunct="0">
              <a:buFontTx/>
              <a:buChar char="•"/>
              <a:tabLst>
                <a:tab pos="990600" algn="l"/>
              </a:tabLst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Сформируется психологическая культура воспитания родителей и педагогов;</a:t>
            </a:r>
          </a:p>
          <a:p>
            <a:pPr eaLnBrk="0" hangingPunct="0">
              <a:buFontTx/>
              <a:buChar char="•"/>
              <a:tabLst>
                <a:tab pos="990600" algn="l"/>
              </a:tabLst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Создание положительной эмоциональной среды общения между детьми, родителями и педагогами.              </a:t>
            </a:r>
          </a:p>
          <a:p>
            <a:pPr eaLnBrk="0" hangingPunct="0">
              <a:tabLst>
                <a:tab pos="990600" algn="l"/>
              </a:tabLst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                                                                         </a:t>
            </a:r>
          </a:p>
          <a:p>
            <a:pPr eaLnBrk="0" hangingPunct="0">
              <a:tabLst>
                <a:tab pos="990600" algn="l"/>
              </a:tabLst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                                                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7\Desktop\Рисунок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6392" cy="6863715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611560" y="692696"/>
            <a:ext cx="8136904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rgbClr val="FF0000"/>
                </a:solidFill>
              </a:rPr>
              <a:t>Цель деятельности </a:t>
            </a:r>
          </a:p>
          <a:p>
            <a:r>
              <a:rPr lang="ru-RU" sz="2800" b="1" i="1" dirty="0" smtClean="0">
                <a:solidFill>
                  <a:srgbClr val="FF0000"/>
                </a:solidFill>
              </a:rPr>
              <a:t>детско-родительского клуба: </a:t>
            </a:r>
            <a:endParaRPr lang="ru-RU" sz="2800" b="1" i="1" dirty="0" smtClean="0">
              <a:solidFill>
                <a:srgbClr val="FF0000"/>
              </a:solidFill>
            </a:endParaRPr>
          </a:p>
          <a:p>
            <a:endParaRPr lang="ru-RU" i="1" dirty="0" smtClean="0"/>
          </a:p>
          <a:p>
            <a:pPr>
              <a:buFont typeface="Arial" pitchFamily="34" charset="0"/>
              <a:buChar char="•"/>
            </a:pPr>
            <a:r>
              <a:rPr lang="ru-RU" sz="2800" i="1" dirty="0" smtClean="0">
                <a:solidFill>
                  <a:srgbClr val="002060"/>
                </a:solidFill>
              </a:rPr>
              <a:t>комплексное психолого-педагогическое сопровождение семьи;</a:t>
            </a:r>
          </a:p>
          <a:p>
            <a:pPr>
              <a:buFont typeface="Arial" pitchFamily="34" charset="0"/>
              <a:buChar char="•"/>
            </a:pPr>
            <a:endParaRPr lang="ru-RU" sz="2800" i="1" dirty="0" smtClean="0">
              <a:solidFill>
                <a:srgbClr val="00206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2800" i="1" dirty="0" smtClean="0">
                <a:solidFill>
                  <a:srgbClr val="002060"/>
                </a:solidFill>
              </a:rPr>
              <a:t>создание условий для формирования доверительных и ответственных отношений между семьей и педагогами дошкольного образовательного учреждения ;</a:t>
            </a:r>
          </a:p>
          <a:p>
            <a:endParaRPr lang="ru-RU" sz="2800" i="1" dirty="0" smtClean="0">
              <a:solidFill>
                <a:srgbClr val="00206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2800" i="1" dirty="0" smtClean="0">
                <a:solidFill>
                  <a:srgbClr val="002060"/>
                </a:solidFill>
              </a:rPr>
              <a:t>гармонизация детско-родительских отношений.</a:t>
            </a:r>
          </a:p>
          <a:p>
            <a:pPr>
              <a:buFont typeface="Arial" pitchFamily="34" charset="0"/>
              <a:buChar char="•"/>
            </a:pPr>
            <a:endParaRPr lang="ru-RU" sz="2800" i="1" dirty="0" smtClean="0">
              <a:solidFill>
                <a:srgbClr val="002060"/>
              </a:solidFill>
            </a:endParaRPr>
          </a:p>
          <a:p>
            <a:r>
              <a:rPr lang="ru-RU" sz="2800" b="1" i="1" dirty="0" smtClean="0">
                <a:solidFill>
                  <a:srgbClr val="002060"/>
                </a:solidFill>
              </a:rPr>
              <a:t>                                                                                             </a:t>
            </a:r>
            <a:endParaRPr lang="ru-RU" sz="2800" b="1" dirty="0" smtClean="0">
              <a:solidFill>
                <a:srgbClr val="002060"/>
              </a:solidFill>
            </a:endParaRPr>
          </a:p>
          <a:p>
            <a:endParaRPr lang="ru-RU" dirty="0" smtClean="0"/>
          </a:p>
          <a:p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7\Desktop\Рисунок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08" y="0"/>
            <a:ext cx="9136392" cy="6863715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755576" y="404664"/>
            <a:ext cx="75608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427038" algn="l"/>
              </a:tabLst>
            </a:pPr>
            <a:endParaRPr lang="ru-RU" dirty="0" smtClean="0"/>
          </a:p>
          <a:p>
            <a:pPr algn="just">
              <a:tabLst>
                <a:tab pos="427038" algn="l"/>
              </a:tabLst>
            </a:pP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427038" algn="l"/>
              </a:tabLst>
            </a:pPr>
            <a:endParaRPr lang="ru-RU" dirty="0"/>
          </a:p>
        </p:txBody>
      </p:sp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539552" y="-31775"/>
            <a:ext cx="7992888" cy="6924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6858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Задачи родительского клуба: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6858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Первый этап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6858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познакомить родителей с закономерностями развития детей дошкольного возраста, методами и приемами, способствующими развитию гармоничных детско-родительских взаимоотношений, созданию благоприятного эмоционального климата в семье;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6858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осуществлять практическую подготовку родителей по вопросам воспитания психически здорового ребенка;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6858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формировать активную позицию родителей по отношению к процессу воспитания ребенка в единстве с требованиями педагогов и учетом индивидуальных особенностей дошкольника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6858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Второй этап:</a:t>
            </a:r>
            <a:endParaRPr lang="ru-RU" sz="2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6858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развивать взаимопонимание взрослых и детей, используя вербальные и невербальные средства общения ( мимику, жесты, речь 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т.д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6858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развивать интерес родителей к играм детей, получение положительных эмоций от совместно выполненной деятельности;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6858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развивать творческие способности и воображение взрослых и детей в процессе игрового общения.                               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</a:p>
          <a:p>
            <a:pPr marL="0" marR="0" lvl="0" indent="6858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                                                         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7\Desktop\Рисунок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08" y="0"/>
            <a:ext cx="9136392" cy="6863715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755576" y="404664"/>
            <a:ext cx="75608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427038" algn="l"/>
              </a:tabLst>
            </a:pPr>
            <a:endParaRPr lang="ru-RU" dirty="0" smtClean="0"/>
          </a:p>
          <a:p>
            <a:pPr algn="just">
              <a:tabLst>
                <a:tab pos="427038" algn="l"/>
              </a:tabLst>
            </a:pP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427038" algn="l"/>
              </a:tabLst>
            </a:pPr>
            <a:endParaRPr lang="ru-RU" dirty="0"/>
          </a:p>
        </p:txBody>
      </p:sp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685800" y="392936"/>
            <a:ext cx="6768752" cy="6986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Критерии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Повышение количественного состава участников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клуба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Возрастание потребности в общении со специалистами дошкольного образовательного учреждения.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Инициативность и активность родителей в работе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клуба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Способность рефлексии родителями собственных возможностей.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lang="ru-RU" b="1" i="1" dirty="0" smtClean="0">
              <a:solidFill>
                <a:srgbClr val="00206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lang="ru-RU" b="1" i="1" dirty="0" smtClean="0">
              <a:solidFill>
                <a:srgbClr val="00206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lang="ru-RU" b="1" i="1" dirty="0" smtClean="0">
              <a:solidFill>
                <a:srgbClr val="00206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lang="ru-RU" b="1" i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                                                                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lang="ru-RU" b="1" i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                                                              </a:t>
            </a:r>
            <a:r>
              <a:rPr lang="ru-RU" sz="2000" b="1" i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9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</TotalTime>
  <Words>1090</Words>
  <Application>Microsoft Office PowerPoint</Application>
  <PresentationFormat>Экран (4:3)</PresentationFormat>
  <Paragraphs>147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4" baseType="lpstr">
      <vt:lpstr>Arial</vt:lpstr>
      <vt:lpstr>Calibri</vt:lpstr>
      <vt:lpstr>Monotype Corsiva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7</dc:creator>
  <cp:lastModifiedBy>Наташа</cp:lastModifiedBy>
  <cp:revision>52</cp:revision>
  <dcterms:created xsi:type="dcterms:W3CDTF">2014-05-18T14:39:15Z</dcterms:created>
  <dcterms:modified xsi:type="dcterms:W3CDTF">2019-02-25T06:59:31Z</dcterms:modified>
</cp:coreProperties>
</file>